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6" r:id="rId10"/>
    <p:sldId id="265" r:id="rId11"/>
    <p:sldId id="269" r:id="rId12"/>
    <p:sldId id="267" r:id="rId13"/>
    <p:sldId id="268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/>
    <p:restoredTop sz="94652"/>
  </p:normalViewPr>
  <p:slideViewPr>
    <p:cSldViewPr snapToGrid="0" snapToObjects="1">
      <p:cViewPr varScale="1">
        <p:scale>
          <a:sx n="76" d="100"/>
          <a:sy n="76" d="100"/>
        </p:scale>
        <p:origin x="-64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8DFD0-BC54-054A-BD99-87E3DAF98A5B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4BAA9-B9AF-0B48-B469-2D8D00E57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96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79414-E28A-4142-A9F0-6EDEB399DCF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0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9A45-13D4-7E43-9857-1A9D2BB8F417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516F-3EF9-F348-87D6-4174B30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1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9A45-13D4-7E43-9857-1A9D2BB8F417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516F-3EF9-F348-87D6-4174B30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0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9A45-13D4-7E43-9857-1A9D2BB8F417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516F-3EF9-F348-87D6-4174B30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71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9A45-13D4-7E43-9857-1A9D2BB8F417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516F-3EF9-F348-87D6-4174B30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48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9A45-13D4-7E43-9857-1A9D2BB8F417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516F-3EF9-F348-87D6-4174B30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9A45-13D4-7E43-9857-1A9D2BB8F417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516F-3EF9-F348-87D6-4174B30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7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9A45-13D4-7E43-9857-1A9D2BB8F417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516F-3EF9-F348-87D6-4174B30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9A45-13D4-7E43-9857-1A9D2BB8F417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516F-3EF9-F348-87D6-4174B30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33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9A45-13D4-7E43-9857-1A9D2BB8F417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516F-3EF9-F348-87D6-4174B30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0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9A45-13D4-7E43-9857-1A9D2BB8F417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516F-3EF9-F348-87D6-4174B30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9A45-13D4-7E43-9857-1A9D2BB8F417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516F-3EF9-F348-87D6-4174B30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5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89A45-13D4-7E43-9857-1A9D2BB8F417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8516F-3EF9-F348-87D6-4174B30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PreInc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6669"/>
            <a:ext cx="5222096" cy="332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ORinc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060" y="2845087"/>
            <a:ext cx="4611941" cy="381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60851" y="3174173"/>
            <a:ext cx="4242015" cy="646331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/>
              <a:t>Incision in hairline provides wide access to mastoid cortex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724400" y="5640395"/>
            <a:ext cx="2362200" cy="701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Large Anterior Based  </a:t>
            </a:r>
            <a:r>
              <a:rPr lang="en-US" sz="2000" b="1" dirty="0" err="1">
                <a:solidFill>
                  <a:srgbClr val="FFFF00"/>
                </a:solidFill>
              </a:rPr>
              <a:t>Palva</a:t>
            </a:r>
            <a:r>
              <a:rPr lang="en-US" sz="2000" b="1" dirty="0">
                <a:solidFill>
                  <a:srgbClr val="FFFF00"/>
                </a:solidFill>
              </a:rPr>
              <a:t> Flap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7246535" y="4939490"/>
            <a:ext cx="1219200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494699" y="496669"/>
            <a:ext cx="3007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</a:rPr>
              <a:t>Exposure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4479" y="284813"/>
            <a:ext cx="834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Figure5-1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44269" y="4139785"/>
            <a:ext cx="843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Figure5-2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3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5" descr="BWLsu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7476"/>
            <a:ext cx="6934200" cy="65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4"/>
          <p:cNvSpPr>
            <a:spLocks noChangeArrowheads="1"/>
          </p:cNvSpPr>
          <p:nvPr/>
        </p:nvSpPr>
        <p:spPr bwMode="auto">
          <a:xfrm>
            <a:off x="2667000" y="3581400"/>
            <a:ext cx="2286000" cy="838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819400" y="3702050"/>
            <a:ext cx="205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/>
              <a:t>Cut Tensor Tympani Tendon</a:t>
            </a:r>
          </a:p>
        </p:txBody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5257800" y="5410200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9900"/>
                </a:solidFill>
              </a:rPr>
              <a:t>X</a:t>
            </a:r>
            <a:endParaRPr lang="en-US" sz="1800" b="1"/>
          </a:p>
        </p:txBody>
      </p:sp>
      <p:sp>
        <p:nvSpPr>
          <p:cNvPr id="2" name="TextBox 1"/>
          <p:cNvSpPr txBox="1"/>
          <p:nvPr/>
        </p:nvSpPr>
        <p:spPr>
          <a:xfrm>
            <a:off x="299803" y="959370"/>
            <a:ext cx="1194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5-7f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72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4" descr="BlueTymp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1"/>
            <a:ext cx="6781800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Text Box 13"/>
          <p:cNvSpPr txBox="1">
            <a:spLocks noChangeArrowheads="1"/>
          </p:cNvSpPr>
          <p:nvPr/>
        </p:nvSpPr>
        <p:spPr bwMode="auto">
          <a:xfrm>
            <a:off x="2971800" y="90488"/>
            <a:ext cx="6553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00"/>
                </a:solidFill>
              </a:rPr>
              <a:t>Silastic</a:t>
            </a:r>
            <a:r>
              <a:rPr lang="en-US" sz="2800" b="1" dirty="0">
                <a:solidFill>
                  <a:srgbClr val="000000"/>
                </a:solidFill>
              </a:rPr>
              <a:t> Middle Ear Spacer (0.40)</a:t>
            </a:r>
          </a:p>
        </p:txBody>
      </p:sp>
      <p:sp>
        <p:nvSpPr>
          <p:cNvPr id="61443" name="Line 12"/>
          <p:cNvSpPr>
            <a:spLocks noChangeShapeType="1"/>
          </p:cNvSpPr>
          <p:nvPr/>
        </p:nvSpPr>
        <p:spPr bwMode="auto">
          <a:xfrm flipV="1">
            <a:off x="1990830" y="2206242"/>
            <a:ext cx="15240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Line 11"/>
          <p:cNvSpPr>
            <a:spLocks noChangeShapeType="1"/>
          </p:cNvSpPr>
          <p:nvPr/>
        </p:nvSpPr>
        <p:spPr bwMode="auto">
          <a:xfrm flipH="1" flipV="1">
            <a:off x="2219430" y="2206242"/>
            <a:ext cx="7620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5" name="Line 10"/>
          <p:cNvSpPr>
            <a:spLocks noChangeShapeType="1"/>
          </p:cNvSpPr>
          <p:nvPr/>
        </p:nvSpPr>
        <p:spPr bwMode="auto">
          <a:xfrm flipV="1">
            <a:off x="5384800" y="2819400"/>
            <a:ext cx="15240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6" name="Line 9"/>
          <p:cNvSpPr>
            <a:spLocks noChangeShapeType="1"/>
          </p:cNvSpPr>
          <p:nvPr/>
        </p:nvSpPr>
        <p:spPr bwMode="auto">
          <a:xfrm flipH="1" flipV="1">
            <a:off x="5613400" y="2819400"/>
            <a:ext cx="7620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47" name="Picture 8" descr="ORm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5" t="23904" b="9163"/>
          <a:stretch>
            <a:fillRect/>
          </a:stretch>
        </p:blipFill>
        <p:spPr bwMode="auto">
          <a:xfrm>
            <a:off x="5105400" y="2914650"/>
            <a:ext cx="55626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Text Box 7"/>
          <p:cNvSpPr txBox="1">
            <a:spLocks noChangeArrowheads="1"/>
          </p:cNvSpPr>
          <p:nvPr/>
        </p:nvSpPr>
        <p:spPr bwMode="auto">
          <a:xfrm>
            <a:off x="5410200" y="3124201"/>
            <a:ext cx="18303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</a:rPr>
              <a:t>Spacer for Middle ear</a:t>
            </a:r>
          </a:p>
        </p:txBody>
      </p:sp>
      <p:sp>
        <p:nvSpPr>
          <p:cNvPr id="61449" name="Line 6"/>
          <p:cNvSpPr>
            <a:spLocks noChangeShapeType="1"/>
          </p:cNvSpPr>
          <p:nvPr/>
        </p:nvSpPr>
        <p:spPr bwMode="auto">
          <a:xfrm flipV="1">
            <a:off x="6096001" y="3886200"/>
            <a:ext cx="111125" cy="388938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0" name="Text Box 5"/>
          <p:cNvSpPr txBox="1">
            <a:spLocks noChangeArrowheads="1"/>
          </p:cNvSpPr>
          <p:nvPr/>
        </p:nvSpPr>
        <p:spPr bwMode="auto">
          <a:xfrm>
            <a:off x="5181601" y="5378451"/>
            <a:ext cx="1463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</a:rPr>
              <a:t>For  Oval Window</a:t>
            </a:r>
          </a:p>
        </p:txBody>
      </p:sp>
      <p:sp>
        <p:nvSpPr>
          <p:cNvPr id="61451" name="Line 4"/>
          <p:cNvSpPr>
            <a:spLocks noChangeShapeType="1"/>
          </p:cNvSpPr>
          <p:nvPr/>
        </p:nvSpPr>
        <p:spPr bwMode="auto">
          <a:xfrm flipH="1" flipV="1">
            <a:off x="5638801" y="4800600"/>
            <a:ext cx="206375" cy="3492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2" name="Text Box 3"/>
          <p:cNvSpPr txBox="1">
            <a:spLocks noChangeArrowheads="1"/>
          </p:cNvSpPr>
          <p:nvPr/>
        </p:nvSpPr>
        <p:spPr bwMode="auto">
          <a:xfrm>
            <a:off x="8218488" y="5699126"/>
            <a:ext cx="19923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</a:rPr>
              <a:t>Temporalis Fascia</a:t>
            </a:r>
          </a:p>
        </p:txBody>
      </p:sp>
      <p:sp>
        <p:nvSpPr>
          <p:cNvPr id="61453" name="Line 2"/>
          <p:cNvSpPr>
            <a:spLocks noChangeShapeType="1"/>
          </p:cNvSpPr>
          <p:nvPr/>
        </p:nvSpPr>
        <p:spPr bwMode="auto">
          <a:xfrm flipH="1" flipV="1">
            <a:off x="8686801" y="5334000"/>
            <a:ext cx="442913" cy="2921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4813" y="494675"/>
            <a:ext cx="112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5-9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22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55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1450"/>
            <a:ext cx="8839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Oval 5"/>
          <p:cNvSpPr>
            <a:spLocks noChangeArrowheads="1"/>
          </p:cNvSpPr>
          <p:nvPr/>
        </p:nvSpPr>
        <p:spPr bwMode="auto">
          <a:xfrm>
            <a:off x="6629400" y="4114800"/>
            <a:ext cx="3276600" cy="2286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Mastoid tip Bone </a:t>
            </a:r>
          </a:p>
          <a:p>
            <a:pPr algn="ctr"/>
            <a:r>
              <a:rPr lang="en-US" b="1" dirty="0"/>
              <a:t>Blocking Attic </a:t>
            </a:r>
          </a:p>
          <a:p>
            <a:pPr algn="ctr"/>
            <a:r>
              <a:rPr lang="en-US" b="1" dirty="0"/>
              <a:t>Anterior to </a:t>
            </a:r>
          </a:p>
          <a:p>
            <a:pPr algn="ctr"/>
            <a:r>
              <a:rPr lang="en-US" b="1" dirty="0" err="1"/>
              <a:t>Zygomatic</a:t>
            </a:r>
            <a:r>
              <a:rPr lang="en-US" b="1" dirty="0"/>
              <a:t> Root</a:t>
            </a:r>
          </a:p>
        </p:txBody>
      </p:sp>
      <p:sp>
        <p:nvSpPr>
          <p:cNvPr id="65541" name="Line 6"/>
          <p:cNvSpPr>
            <a:spLocks noChangeShapeType="1"/>
          </p:cNvSpPr>
          <p:nvPr/>
        </p:nvSpPr>
        <p:spPr bwMode="auto">
          <a:xfrm flipV="1">
            <a:off x="7924800" y="2895600"/>
            <a:ext cx="228600" cy="1143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9" descr="BASEART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785939"/>
            <a:ext cx="5921375" cy="52371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xtLst/>
        </p:spPr>
      </p:pic>
      <p:sp>
        <p:nvSpPr>
          <p:cNvPr id="12" name="Freeform 11"/>
          <p:cNvSpPr/>
          <p:nvPr/>
        </p:nvSpPr>
        <p:spPr>
          <a:xfrm>
            <a:off x="1978378" y="4402138"/>
            <a:ext cx="917222" cy="1439364"/>
          </a:xfrm>
          <a:custGeom>
            <a:avLst/>
            <a:gdLst>
              <a:gd name="connsiteX0" fmla="*/ 225778 w 917222"/>
              <a:gd name="connsiteY0" fmla="*/ 0 h 1439364"/>
              <a:gd name="connsiteX1" fmla="*/ 225778 w 917222"/>
              <a:gd name="connsiteY1" fmla="*/ 0 h 1439364"/>
              <a:gd name="connsiteX2" fmla="*/ 127000 w 917222"/>
              <a:gd name="connsiteY2" fmla="*/ 70556 h 1439364"/>
              <a:gd name="connsiteX3" fmla="*/ 84667 w 917222"/>
              <a:gd name="connsiteY3" fmla="*/ 84667 h 1439364"/>
              <a:gd name="connsiteX4" fmla="*/ 70556 w 917222"/>
              <a:gd name="connsiteY4" fmla="*/ 127000 h 1439364"/>
              <a:gd name="connsiteX5" fmla="*/ 42333 w 917222"/>
              <a:gd name="connsiteY5" fmla="*/ 155222 h 1439364"/>
              <a:gd name="connsiteX6" fmla="*/ 14111 w 917222"/>
              <a:gd name="connsiteY6" fmla="*/ 239889 h 1439364"/>
              <a:gd name="connsiteX7" fmla="*/ 0 w 917222"/>
              <a:gd name="connsiteY7" fmla="*/ 282222 h 1439364"/>
              <a:gd name="connsiteX8" fmla="*/ 28222 w 917222"/>
              <a:gd name="connsiteY8" fmla="*/ 536222 h 1439364"/>
              <a:gd name="connsiteX9" fmla="*/ 56444 w 917222"/>
              <a:gd name="connsiteY9" fmla="*/ 578556 h 1439364"/>
              <a:gd name="connsiteX10" fmla="*/ 70556 w 917222"/>
              <a:gd name="connsiteY10" fmla="*/ 663222 h 1439364"/>
              <a:gd name="connsiteX11" fmla="*/ 84667 w 917222"/>
              <a:gd name="connsiteY11" fmla="*/ 705556 h 1439364"/>
              <a:gd name="connsiteX12" fmla="*/ 98778 w 917222"/>
              <a:gd name="connsiteY12" fmla="*/ 832556 h 1439364"/>
              <a:gd name="connsiteX13" fmla="*/ 127000 w 917222"/>
              <a:gd name="connsiteY13" fmla="*/ 917222 h 1439364"/>
              <a:gd name="connsiteX14" fmla="*/ 155222 w 917222"/>
              <a:gd name="connsiteY14" fmla="*/ 1001889 h 1439364"/>
              <a:gd name="connsiteX15" fmla="*/ 169333 w 917222"/>
              <a:gd name="connsiteY15" fmla="*/ 1044222 h 1439364"/>
              <a:gd name="connsiteX16" fmla="*/ 183444 w 917222"/>
              <a:gd name="connsiteY16" fmla="*/ 1100667 h 1439364"/>
              <a:gd name="connsiteX17" fmla="*/ 197556 w 917222"/>
              <a:gd name="connsiteY17" fmla="*/ 1213556 h 1439364"/>
              <a:gd name="connsiteX18" fmla="*/ 225778 w 917222"/>
              <a:gd name="connsiteY18" fmla="*/ 1270000 h 1439364"/>
              <a:gd name="connsiteX19" fmla="*/ 239889 w 917222"/>
              <a:gd name="connsiteY19" fmla="*/ 1411111 h 1439364"/>
              <a:gd name="connsiteX20" fmla="*/ 282222 w 917222"/>
              <a:gd name="connsiteY20" fmla="*/ 1439333 h 1439364"/>
              <a:gd name="connsiteX21" fmla="*/ 381000 w 917222"/>
              <a:gd name="connsiteY21" fmla="*/ 1411111 h 1439364"/>
              <a:gd name="connsiteX22" fmla="*/ 423333 w 917222"/>
              <a:gd name="connsiteY22" fmla="*/ 1382889 h 1439364"/>
              <a:gd name="connsiteX23" fmla="*/ 479778 w 917222"/>
              <a:gd name="connsiteY23" fmla="*/ 1368778 h 1439364"/>
              <a:gd name="connsiteX24" fmla="*/ 522111 w 917222"/>
              <a:gd name="connsiteY24" fmla="*/ 1340556 h 1439364"/>
              <a:gd name="connsiteX25" fmla="*/ 578556 w 917222"/>
              <a:gd name="connsiteY25" fmla="*/ 1284111 h 1439364"/>
              <a:gd name="connsiteX26" fmla="*/ 663222 w 917222"/>
              <a:gd name="connsiteY26" fmla="*/ 1241778 h 1439364"/>
              <a:gd name="connsiteX27" fmla="*/ 691444 w 917222"/>
              <a:gd name="connsiteY27" fmla="*/ 1199444 h 1439364"/>
              <a:gd name="connsiteX28" fmla="*/ 733778 w 917222"/>
              <a:gd name="connsiteY28" fmla="*/ 1185333 h 1439364"/>
              <a:gd name="connsiteX29" fmla="*/ 776111 w 917222"/>
              <a:gd name="connsiteY29" fmla="*/ 1157111 h 1439364"/>
              <a:gd name="connsiteX30" fmla="*/ 790222 w 917222"/>
              <a:gd name="connsiteY30" fmla="*/ 1114778 h 1439364"/>
              <a:gd name="connsiteX31" fmla="*/ 874889 w 917222"/>
              <a:gd name="connsiteY31" fmla="*/ 1086556 h 1439364"/>
              <a:gd name="connsiteX32" fmla="*/ 917222 w 917222"/>
              <a:gd name="connsiteY32" fmla="*/ 1058333 h 1439364"/>
              <a:gd name="connsiteX33" fmla="*/ 917222 w 917222"/>
              <a:gd name="connsiteY33" fmla="*/ 1058333 h 1439364"/>
              <a:gd name="connsiteX34" fmla="*/ 917222 w 917222"/>
              <a:gd name="connsiteY34" fmla="*/ 1058333 h 143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17222" h="1439364">
                <a:moveTo>
                  <a:pt x="225778" y="0"/>
                </a:moveTo>
                <a:lnTo>
                  <a:pt x="225778" y="0"/>
                </a:lnTo>
                <a:cubicBezTo>
                  <a:pt x="192852" y="23519"/>
                  <a:pt x="161697" y="49738"/>
                  <a:pt x="127000" y="70556"/>
                </a:cubicBezTo>
                <a:cubicBezTo>
                  <a:pt x="114245" y="78209"/>
                  <a:pt x="95185" y="74149"/>
                  <a:pt x="84667" y="84667"/>
                </a:cubicBezTo>
                <a:cubicBezTo>
                  <a:pt x="74149" y="95185"/>
                  <a:pt x="78209" y="114245"/>
                  <a:pt x="70556" y="127000"/>
                </a:cubicBezTo>
                <a:cubicBezTo>
                  <a:pt x="63711" y="138408"/>
                  <a:pt x="51741" y="145815"/>
                  <a:pt x="42333" y="155222"/>
                </a:cubicBezTo>
                <a:lnTo>
                  <a:pt x="14111" y="239889"/>
                </a:lnTo>
                <a:lnTo>
                  <a:pt x="0" y="282222"/>
                </a:lnTo>
                <a:cubicBezTo>
                  <a:pt x="1763" y="308671"/>
                  <a:pt x="-5445" y="468888"/>
                  <a:pt x="28222" y="536222"/>
                </a:cubicBezTo>
                <a:cubicBezTo>
                  <a:pt x="35806" y="551391"/>
                  <a:pt x="47037" y="564445"/>
                  <a:pt x="56444" y="578556"/>
                </a:cubicBezTo>
                <a:cubicBezTo>
                  <a:pt x="61148" y="606778"/>
                  <a:pt x="64349" y="635292"/>
                  <a:pt x="70556" y="663222"/>
                </a:cubicBezTo>
                <a:cubicBezTo>
                  <a:pt x="73783" y="677742"/>
                  <a:pt x="82222" y="690884"/>
                  <a:pt x="84667" y="705556"/>
                </a:cubicBezTo>
                <a:cubicBezTo>
                  <a:pt x="91669" y="747570"/>
                  <a:pt x="90425" y="790789"/>
                  <a:pt x="98778" y="832556"/>
                </a:cubicBezTo>
                <a:cubicBezTo>
                  <a:pt x="104612" y="861727"/>
                  <a:pt x="117593" y="889000"/>
                  <a:pt x="127000" y="917222"/>
                </a:cubicBezTo>
                <a:lnTo>
                  <a:pt x="155222" y="1001889"/>
                </a:lnTo>
                <a:cubicBezTo>
                  <a:pt x="159926" y="1016000"/>
                  <a:pt x="165726" y="1029792"/>
                  <a:pt x="169333" y="1044222"/>
                </a:cubicBezTo>
                <a:cubicBezTo>
                  <a:pt x="174037" y="1063037"/>
                  <a:pt x="180256" y="1081537"/>
                  <a:pt x="183444" y="1100667"/>
                </a:cubicBezTo>
                <a:cubicBezTo>
                  <a:pt x="189679" y="1138074"/>
                  <a:pt x="188358" y="1176766"/>
                  <a:pt x="197556" y="1213556"/>
                </a:cubicBezTo>
                <a:cubicBezTo>
                  <a:pt x="202658" y="1233963"/>
                  <a:pt x="216371" y="1251185"/>
                  <a:pt x="225778" y="1270000"/>
                </a:cubicBezTo>
                <a:cubicBezTo>
                  <a:pt x="230482" y="1317037"/>
                  <a:pt x="224940" y="1366265"/>
                  <a:pt x="239889" y="1411111"/>
                </a:cubicBezTo>
                <a:cubicBezTo>
                  <a:pt x="245252" y="1427200"/>
                  <a:pt x="265433" y="1436935"/>
                  <a:pt x="282222" y="1439333"/>
                </a:cubicBezTo>
                <a:cubicBezTo>
                  <a:pt x="289255" y="1440338"/>
                  <a:pt x="369232" y="1416995"/>
                  <a:pt x="381000" y="1411111"/>
                </a:cubicBezTo>
                <a:cubicBezTo>
                  <a:pt x="396169" y="1403527"/>
                  <a:pt x="407745" y="1389570"/>
                  <a:pt x="423333" y="1382889"/>
                </a:cubicBezTo>
                <a:cubicBezTo>
                  <a:pt x="441159" y="1375249"/>
                  <a:pt x="460963" y="1373482"/>
                  <a:pt x="479778" y="1368778"/>
                </a:cubicBezTo>
                <a:cubicBezTo>
                  <a:pt x="493889" y="1359371"/>
                  <a:pt x="509235" y="1351593"/>
                  <a:pt x="522111" y="1340556"/>
                </a:cubicBezTo>
                <a:cubicBezTo>
                  <a:pt x="542314" y="1323239"/>
                  <a:pt x="553313" y="1292525"/>
                  <a:pt x="578556" y="1284111"/>
                </a:cubicBezTo>
                <a:cubicBezTo>
                  <a:pt x="636978" y="1264637"/>
                  <a:pt x="608513" y="1278251"/>
                  <a:pt x="663222" y="1241778"/>
                </a:cubicBezTo>
                <a:cubicBezTo>
                  <a:pt x="672629" y="1227667"/>
                  <a:pt x="678201" y="1210039"/>
                  <a:pt x="691444" y="1199444"/>
                </a:cubicBezTo>
                <a:cubicBezTo>
                  <a:pt x="703059" y="1190152"/>
                  <a:pt x="720474" y="1191985"/>
                  <a:pt x="733778" y="1185333"/>
                </a:cubicBezTo>
                <a:cubicBezTo>
                  <a:pt x="748947" y="1177749"/>
                  <a:pt x="762000" y="1166518"/>
                  <a:pt x="776111" y="1157111"/>
                </a:cubicBezTo>
                <a:cubicBezTo>
                  <a:pt x="780815" y="1143000"/>
                  <a:pt x="778118" y="1123423"/>
                  <a:pt x="790222" y="1114778"/>
                </a:cubicBezTo>
                <a:cubicBezTo>
                  <a:pt x="814430" y="1097487"/>
                  <a:pt x="874889" y="1086556"/>
                  <a:pt x="874889" y="1086556"/>
                </a:cubicBezTo>
                <a:cubicBezTo>
                  <a:pt x="906437" y="1055007"/>
                  <a:pt x="889807" y="1058333"/>
                  <a:pt x="917222" y="1058333"/>
                </a:cubicBezTo>
                <a:lnTo>
                  <a:pt x="917222" y="1058333"/>
                </a:lnTo>
                <a:lnTo>
                  <a:pt x="917222" y="1058333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260601" y="5439303"/>
            <a:ext cx="672771" cy="804398"/>
          </a:xfrm>
          <a:custGeom>
            <a:avLst/>
            <a:gdLst>
              <a:gd name="connsiteX0" fmla="*/ 0 w 672771"/>
              <a:gd name="connsiteY0" fmla="*/ 423334 h 804398"/>
              <a:gd name="connsiteX1" fmla="*/ 0 w 672771"/>
              <a:gd name="connsiteY1" fmla="*/ 423334 h 804398"/>
              <a:gd name="connsiteX2" fmla="*/ 28222 w 672771"/>
              <a:gd name="connsiteY2" fmla="*/ 691445 h 804398"/>
              <a:gd name="connsiteX3" fmla="*/ 56445 w 672771"/>
              <a:gd name="connsiteY3" fmla="*/ 733778 h 804398"/>
              <a:gd name="connsiteX4" fmla="*/ 70556 w 672771"/>
              <a:gd name="connsiteY4" fmla="*/ 790222 h 804398"/>
              <a:gd name="connsiteX5" fmla="*/ 183445 w 672771"/>
              <a:gd name="connsiteY5" fmla="*/ 790222 h 804398"/>
              <a:gd name="connsiteX6" fmla="*/ 268111 w 672771"/>
              <a:gd name="connsiteY6" fmla="*/ 733778 h 804398"/>
              <a:gd name="connsiteX7" fmla="*/ 352778 w 672771"/>
              <a:gd name="connsiteY7" fmla="*/ 705556 h 804398"/>
              <a:gd name="connsiteX8" fmla="*/ 366889 w 672771"/>
              <a:gd name="connsiteY8" fmla="*/ 663222 h 804398"/>
              <a:gd name="connsiteX9" fmla="*/ 409222 w 672771"/>
              <a:gd name="connsiteY9" fmla="*/ 649111 h 804398"/>
              <a:gd name="connsiteX10" fmla="*/ 437445 w 672771"/>
              <a:gd name="connsiteY10" fmla="*/ 620889 h 804398"/>
              <a:gd name="connsiteX11" fmla="*/ 522111 w 672771"/>
              <a:gd name="connsiteY11" fmla="*/ 578556 h 804398"/>
              <a:gd name="connsiteX12" fmla="*/ 592667 w 672771"/>
              <a:gd name="connsiteY12" fmla="*/ 522111 h 804398"/>
              <a:gd name="connsiteX13" fmla="*/ 649111 w 672771"/>
              <a:gd name="connsiteY13" fmla="*/ 0 h 804398"/>
              <a:gd name="connsiteX14" fmla="*/ 649111 w 672771"/>
              <a:gd name="connsiteY14" fmla="*/ 0 h 804398"/>
              <a:gd name="connsiteX15" fmla="*/ 649111 w 672771"/>
              <a:gd name="connsiteY15" fmla="*/ 0 h 804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2771" h="804398">
                <a:moveTo>
                  <a:pt x="0" y="423334"/>
                </a:moveTo>
                <a:lnTo>
                  <a:pt x="0" y="423334"/>
                </a:lnTo>
                <a:cubicBezTo>
                  <a:pt x="403" y="429379"/>
                  <a:pt x="1075" y="628102"/>
                  <a:pt x="28222" y="691445"/>
                </a:cubicBezTo>
                <a:cubicBezTo>
                  <a:pt x="34903" y="707033"/>
                  <a:pt x="47037" y="719667"/>
                  <a:pt x="56445" y="733778"/>
                </a:cubicBezTo>
                <a:cubicBezTo>
                  <a:pt x="61149" y="752593"/>
                  <a:pt x="58441" y="775078"/>
                  <a:pt x="70556" y="790222"/>
                </a:cubicBezTo>
                <a:cubicBezTo>
                  <a:pt x="94497" y="820149"/>
                  <a:pt x="164649" y="793981"/>
                  <a:pt x="183445" y="790222"/>
                </a:cubicBezTo>
                <a:cubicBezTo>
                  <a:pt x="211667" y="771407"/>
                  <a:pt x="235933" y="744504"/>
                  <a:pt x="268111" y="733778"/>
                </a:cubicBezTo>
                <a:lnTo>
                  <a:pt x="352778" y="705556"/>
                </a:lnTo>
                <a:cubicBezTo>
                  <a:pt x="357482" y="691445"/>
                  <a:pt x="356371" y="673740"/>
                  <a:pt x="366889" y="663222"/>
                </a:cubicBezTo>
                <a:cubicBezTo>
                  <a:pt x="377407" y="652704"/>
                  <a:pt x="396467" y="656764"/>
                  <a:pt x="409222" y="649111"/>
                </a:cubicBezTo>
                <a:cubicBezTo>
                  <a:pt x="420630" y="642266"/>
                  <a:pt x="427056" y="629200"/>
                  <a:pt x="437445" y="620889"/>
                </a:cubicBezTo>
                <a:cubicBezTo>
                  <a:pt x="476524" y="589626"/>
                  <a:pt x="477398" y="593460"/>
                  <a:pt x="522111" y="578556"/>
                </a:cubicBezTo>
                <a:cubicBezTo>
                  <a:pt x="647392" y="390630"/>
                  <a:pt x="456353" y="658423"/>
                  <a:pt x="592667" y="522111"/>
                </a:cubicBezTo>
                <a:cubicBezTo>
                  <a:pt x="729995" y="384785"/>
                  <a:pt x="649111" y="176174"/>
                  <a:pt x="649111" y="0"/>
                </a:cubicBezTo>
                <a:lnTo>
                  <a:pt x="649111" y="0"/>
                </a:lnTo>
                <a:lnTo>
                  <a:pt x="649111" y="0"/>
                </a:lnTo>
              </a:path>
            </a:pathLst>
          </a:custGeom>
          <a:solidFill>
            <a:srgbClr val="D99694"/>
          </a:solidFill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36302" y="3031260"/>
            <a:ext cx="931665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Mastoid</a:t>
            </a:r>
          </a:p>
          <a:p>
            <a:pPr algn="ctr"/>
            <a:r>
              <a:rPr lang="en-US" sz="1600" b="1" dirty="0"/>
              <a:t>Tip Bone</a:t>
            </a:r>
          </a:p>
          <a:p>
            <a:pPr algn="ctr"/>
            <a:r>
              <a:rPr lang="en-US" sz="1600" b="1" dirty="0"/>
              <a:t>Blocking</a:t>
            </a:r>
          </a:p>
          <a:p>
            <a:pPr algn="ctr"/>
            <a:r>
              <a:rPr lang="en-US" sz="1600" b="1" dirty="0"/>
              <a:t>Attic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735151" y="4108479"/>
            <a:ext cx="535095" cy="997009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9823" y="344774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5-11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97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" descr="DSC_00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9" y="938214"/>
            <a:ext cx="8924925" cy="576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Text Box 4"/>
          <p:cNvSpPr txBox="1">
            <a:spLocks noChangeArrowheads="1"/>
          </p:cNvSpPr>
          <p:nvPr/>
        </p:nvSpPr>
        <p:spPr bwMode="auto">
          <a:xfrm>
            <a:off x="1524000" y="152401"/>
            <a:ext cx="9144000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100" b="1" dirty="0">
                <a:solidFill>
                  <a:srgbClr val="000000"/>
                </a:solidFill>
              </a:rPr>
              <a:t>Temporalis Fascia for Underlay Tympanoplasty</a:t>
            </a:r>
          </a:p>
        </p:txBody>
      </p:sp>
    </p:spTree>
    <p:extLst>
      <p:ext uri="{BB962C8B-B14F-4D97-AF65-F5344CB8AC3E}">
        <p14:creationId xmlns:p14="http://schemas.microsoft.com/office/powerpoint/2010/main" val="180023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BWLORapp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8077200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Oval 3"/>
          <p:cNvSpPr>
            <a:spLocks noChangeArrowheads="1"/>
          </p:cNvSpPr>
          <p:nvPr/>
        </p:nvSpPr>
        <p:spPr bwMode="auto">
          <a:xfrm>
            <a:off x="2362200" y="914400"/>
            <a:ext cx="3124200" cy="1143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Text Box 2"/>
          <p:cNvSpPr txBox="1">
            <a:spLocks noChangeArrowheads="1"/>
          </p:cNvSpPr>
          <p:nvPr/>
        </p:nvSpPr>
        <p:spPr bwMode="auto">
          <a:xfrm>
            <a:off x="2743200" y="990601"/>
            <a:ext cx="2362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Elevate Canal Wall Skin to Tuck Fascia Graft</a:t>
            </a:r>
          </a:p>
        </p:txBody>
      </p:sp>
    </p:spTree>
    <p:extLst>
      <p:ext uri="{BB962C8B-B14F-4D97-AF65-F5344CB8AC3E}">
        <p14:creationId xmlns:p14="http://schemas.microsoft.com/office/powerpoint/2010/main" val="146846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026"/>
          <p:cNvSpPr txBox="1">
            <a:spLocks noChangeArrowheads="1"/>
          </p:cNvSpPr>
          <p:nvPr/>
        </p:nvSpPr>
        <p:spPr bwMode="auto">
          <a:xfrm>
            <a:off x="6019800" y="3581401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/>
              <a:t>Bone Pate</a:t>
            </a:r>
          </a:p>
        </p:txBody>
      </p:sp>
      <p:sp>
        <p:nvSpPr>
          <p:cNvPr id="71682" name="Line 1027"/>
          <p:cNvSpPr>
            <a:spLocks noChangeShapeType="1"/>
          </p:cNvSpPr>
          <p:nvPr/>
        </p:nvSpPr>
        <p:spPr bwMode="auto">
          <a:xfrm>
            <a:off x="7543800" y="37338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3" name="Line 1028"/>
          <p:cNvSpPr>
            <a:spLocks noChangeShapeType="1"/>
          </p:cNvSpPr>
          <p:nvPr/>
        </p:nvSpPr>
        <p:spPr bwMode="auto">
          <a:xfrm flipV="1">
            <a:off x="7696200" y="3657600"/>
            <a:ext cx="152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684" name="Picture 1031" descr="DSC_01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3" r="12750" b="-10001"/>
          <a:stretch>
            <a:fillRect/>
          </a:stretch>
        </p:blipFill>
        <p:spPr bwMode="auto">
          <a:xfrm>
            <a:off x="5791201" y="-228600"/>
            <a:ext cx="5002213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Oval 1032"/>
          <p:cNvSpPr>
            <a:spLocks noChangeArrowheads="1"/>
          </p:cNvSpPr>
          <p:nvPr/>
        </p:nvSpPr>
        <p:spPr bwMode="auto">
          <a:xfrm>
            <a:off x="1905000" y="410198"/>
            <a:ext cx="3505200" cy="201327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6" name="Text Box 1033"/>
          <p:cNvSpPr txBox="1">
            <a:spLocks noChangeArrowheads="1"/>
          </p:cNvSpPr>
          <p:nvPr/>
        </p:nvSpPr>
        <p:spPr bwMode="auto">
          <a:xfrm>
            <a:off x="2326906" y="662970"/>
            <a:ext cx="265208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/>
              <a:t> Mastoid Tip bone from  </a:t>
            </a:r>
            <a:r>
              <a:rPr lang="en-US" b="1" dirty="0" err="1"/>
              <a:t>Scutum</a:t>
            </a:r>
            <a:r>
              <a:rPr lang="en-US" b="1" dirty="0"/>
              <a:t> to Facial Ridge</a:t>
            </a:r>
          </a:p>
        </p:txBody>
      </p:sp>
      <p:sp>
        <p:nvSpPr>
          <p:cNvPr id="71687" name="Line 1034"/>
          <p:cNvSpPr>
            <a:spLocks noChangeShapeType="1"/>
          </p:cNvSpPr>
          <p:nvPr/>
        </p:nvSpPr>
        <p:spPr bwMode="auto">
          <a:xfrm flipH="1" flipV="1">
            <a:off x="8077200" y="1981200"/>
            <a:ext cx="1519651" cy="211931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8" name="Line 1035"/>
          <p:cNvSpPr>
            <a:spLocks noChangeShapeType="1"/>
          </p:cNvSpPr>
          <p:nvPr/>
        </p:nvSpPr>
        <p:spPr bwMode="auto">
          <a:xfrm>
            <a:off x="5181600" y="1143000"/>
            <a:ext cx="2133600" cy="685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9" name="TextBox 12"/>
          <p:cNvSpPr txBox="1">
            <a:spLocks noChangeArrowheads="1"/>
          </p:cNvSpPr>
          <p:nvPr/>
        </p:nvSpPr>
        <p:spPr bwMode="auto">
          <a:xfrm>
            <a:off x="1905000" y="1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>
                <a:solidFill>
                  <a:srgbClr val="000000"/>
                </a:solidFill>
              </a:rPr>
              <a:t>Replace Canal Wall</a:t>
            </a:r>
          </a:p>
        </p:txBody>
      </p:sp>
      <p:cxnSp>
        <p:nvCxnSpPr>
          <p:cNvPr id="71690" name="Straight Arrow Connector 14"/>
          <p:cNvCxnSpPr>
            <a:cxnSpLocks noChangeShapeType="1"/>
          </p:cNvCxnSpPr>
          <p:nvPr/>
        </p:nvCxnSpPr>
        <p:spPr bwMode="auto">
          <a:xfrm>
            <a:off x="5181600" y="381000"/>
            <a:ext cx="2514600" cy="1066800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1691" name="Picture 2" descr="ORfl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 r="8653"/>
          <a:stretch>
            <a:fillRect/>
          </a:stretch>
        </p:blipFill>
        <p:spPr bwMode="auto">
          <a:xfrm>
            <a:off x="1752600" y="2506664"/>
            <a:ext cx="3875088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2" name="Oval 6"/>
          <p:cNvSpPr>
            <a:spLocks noChangeArrowheads="1"/>
          </p:cNvSpPr>
          <p:nvPr/>
        </p:nvSpPr>
        <p:spPr bwMode="auto">
          <a:xfrm>
            <a:off x="6149976" y="5334000"/>
            <a:ext cx="2689225" cy="1524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Bone Pate </a:t>
            </a:r>
          </a:p>
          <a:p>
            <a:pPr algn="ctr"/>
            <a:r>
              <a:rPr lang="en-US" b="1"/>
              <a:t>filling Mastoid</a:t>
            </a:r>
          </a:p>
        </p:txBody>
      </p:sp>
      <p:sp>
        <p:nvSpPr>
          <p:cNvPr id="71693" name="Line 7"/>
          <p:cNvSpPr>
            <a:spLocks noChangeShapeType="1"/>
          </p:cNvSpPr>
          <p:nvPr/>
        </p:nvSpPr>
        <p:spPr bwMode="auto">
          <a:xfrm flipH="1" flipV="1">
            <a:off x="4038600" y="4800600"/>
            <a:ext cx="2057400" cy="838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821287" y="4226882"/>
            <a:ext cx="1551129" cy="86177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Bone Chips</a:t>
            </a:r>
          </a:p>
          <a:p>
            <a:pPr algn="ctr">
              <a:spcBef>
                <a:spcPct val="50000"/>
              </a:spcBef>
            </a:pPr>
            <a:r>
              <a:rPr lang="en-US" sz="2000" b="1" dirty="0"/>
              <a:t>Facial Recess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852" y="461964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5-12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69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3" descr="BASEART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40386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6" name="Picture 4" descr="Orins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"/>
            <a:ext cx="4953000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Box 3"/>
          <p:cNvSpPr txBox="1">
            <a:spLocks noChangeArrowheads="1"/>
          </p:cNvSpPr>
          <p:nvPr/>
        </p:nvSpPr>
        <p:spPr bwMode="auto">
          <a:xfrm>
            <a:off x="1697264" y="0"/>
            <a:ext cx="287650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000000"/>
                </a:solidFill>
              </a:rPr>
              <a:t>Pack External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</a:rPr>
              <a:t>Canal</a:t>
            </a:r>
          </a:p>
        </p:txBody>
      </p:sp>
      <p:pic>
        <p:nvPicPr>
          <p:cNvPr id="72708" name="Picture 5" descr="Drain_01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82950"/>
            <a:ext cx="541020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Oval 6"/>
          <p:cNvSpPr>
            <a:spLocks noChangeArrowheads="1"/>
          </p:cNvSpPr>
          <p:nvPr/>
        </p:nvSpPr>
        <p:spPr bwMode="auto">
          <a:xfrm>
            <a:off x="8183564" y="5410201"/>
            <a:ext cx="2179637" cy="1400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Penrose Drain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Superficial to </a:t>
            </a:r>
            <a:r>
              <a:rPr lang="en-US" b="1" dirty="0" err="1">
                <a:solidFill>
                  <a:schemeClr val="tx2"/>
                </a:solidFill>
              </a:rPr>
              <a:t>Palva</a:t>
            </a:r>
            <a:endParaRPr lang="en-US" b="1" dirty="0">
              <a:solidFill>
                <a:schemeClr val="tx2"/>
              </a:solidFill>
            </a:endParaRP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24-48hrs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4872" y="674557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5-13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17561" y="5681272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Figure 5-14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4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5" descr="X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6781800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Line 4"/>
          <p:cNvSpPr>
            <a:spLocks noChangeShapeType="1"/>
          </p:cNvSpPr>
          <p:nvPr/>
        </p:nvSpPr>
        <p:spPr bwMode="auto">
          <a:xfrm flipV="1">
            <a:off x="2438400" y="3200401"/>
            <a:ext cx="350838" cy="26511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Line 3"/>
          <p:cNvSpPr>
            <a:spLocks noChangeShapeType="1"/>
          </p:cNvSpPr>
          <p:nvPr/>
        </p:nvSpPr>
        <p:spPr bwMode="auto">
          <a:xfrm flipV="1">
            <a:off x="4800601" y="3200401"/>
            <a:ext cx="409575" cy="26511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732" name="Picture 5" descr="Xra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4" y="2319338"/>
            <a:ext cx="4979987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Line 4"/>
          <p:cNvSpPr>
            <a:spLocks noChangeShapeType="1"/>
          </p:cNvSpPr>
          <p:nvPr/>
        </p:nvSpPr>
        <p:spPr bwMode="auto">
          <a:xfrm flipH="1">
            <a:off x="7391400" y="3886200"/>
            <a:ext cx="46038" cy="355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Line 3"/>
          <p:cNvSpPr>
            <a:spLocks noChangeShapeType="1"/>
          </p:cNvSpPr>
          <p:nvPr/>
        </p:nvSpPr>
        <p:spPr bwMode="auto">
          <a:xfrm flipH="1">
            <a:off x="9067800" y="3886201"/>
            <a:ext cx="46038" cy="47466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TextBox 9"/>
          <p:cNvSpPr txBox="1">
            <a:spLocks noChangeArrowheads="1"/>
          </p:cNvSpPr>
          <p:nvPr/>
        </p:nvSpPr>
        <p:spPr bwMode="auto">
          <a:xfrm>
            <a:off x="1676400" y="5029201"/>
            <a:ext cx="4921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000000"/>
                </a:solidFill>
              </a:rPr>
              <a:t>CT Scans of Obliterated Mastoid</a:t>
            </a:r>
          </a:p>
        </p:txBody>
      </p:sp>
    </p:spTree>
    <p:extLst>
      <p:ext uri="{BB962C8B-B14F-4D97-AF65-F5344CB8AC3E}">
        <p14:creationId xmlns:p14="http://schemas.microsoft.com/office/powerpoint/2010/main" val="116946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5" descr="DSC_0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42672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0" name="Picture 6" descr="DSC_0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67201"/>
            <a:ext cx="4324350" cy="2398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ext Box 7"/>
          <p:cNvSpPr txBox="1">
            <a:spLocks noChangeArrowheads="1"/>
          </p:cNvSpPr>
          <p:nvPr/>
        </p:nvSpPr>
        <p:spPr bwMode="auto">
          <a:xfrm>
            <a:off x="1524000" y="381001"/>
            <a:ext cx="44196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</a:pPr>
            <a:r>
              <a:rPr lang="en-US" sz="3200" b="1" dirty="0">
                <a:solidFill>
                  <a:srgbClr val="000000"/>
                </a:solidFill>
              </a:rPr>
              <a:t>Collect Bone</a:t>
            </a:r>
          </a:p>
          <a:p>
            <a:pPr algn="ctr">
              <a:lnSpc>
                <a:spcPct val="85000"/>
              </a:lnSpc>
              <a:spcBef>
                <a:spcPct val="40000"/>
              </a:spcBef>
            </a:pPr>
            <a:r>
              <a:rPr lang="en-US" sz="3200" b="1" dirty="0">
                <a:solidFill>
                  <a:srgbClr val="000000"/>
                </a:solidFill>
              </a:rPr>
              <a:t> Pate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48132" name="Picture 8" descr="Rm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14401"/>
            <a:ext cx="4572000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9"/>
          <p:cNvSpPr txBox="1">
            <a:spLocks noChangeArrowheads="1"/>
          </p:cNvSpPr>
          <p:nvPr/>
        </p:nvSpPr>
        <p:spPr bwMode="auto">
          <a:xfrm>
            <a:off x="1905000" y="6019801"/>
            <a:ext cx="381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Stop Collecting Pate When Expose Air Cells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4538" y="1289154"/>
            <a:ext cx="112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5-3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4"/>
          <p:cNvSpPr txBox="1">
            <a:spLocks noChangeArrowheads="1"/>
          </p:cNvSpPr>
          <p:nvPr/>
        </p:nvSpPr>
        <p:spPr bwMode="auto">
          <a:xfrm>
            <a:off x="1524000" y="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</a:rPr>
              <a:t>Bone Slices from Outer Cortex and Mastoid Tip</a:t>
            </a:r>
          </a:p>
        </p:txBody>
      </p:sp>
      <p:pic>
        <p:nvPicPr>
          <p:cNvPr id="49156" name="Picture 8" descr="DSC_00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81001"/>
            <a:ext cx="9144000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24001" y="2106916"/>
            <a:ext cx="2090737" cy="7016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/>
              <a:t>Bone Chips from Cortex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429094" y="2808591"/>
            <a:ext cx="569333" cy="987215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1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5" descr="BWL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16239"/>
            <a:ext cx="51054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Oval 4"/>
          <p:cNvSpPr>
            <a:spLocks noChangeArrowheads="1"/>
          </p:cNvSpPr>
          <p:nvPr/>
        </p:nvSpPr>
        <p:spPr bwMode="auto">
          <a:xfrm>
            <a:off x="1752600" y="381000"/>
            <a:ext cx="3429000" cy="1752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057400" y="609600"/>
            <a:ext cx="29718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/>
              <a:t>Elevate posterior canal wall skin and anulus anterior-</a:t>
            </a:r>
          </a:p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00"/>
                </a:solidFill>
              </a:rPr>
              <a:t>No cuts in canal skin</a:t>
            </a:r>
          </a:p>
        </p:txBody>
      </p:sp>
      <p:sp>
        <p:nvSpPr>
          <p:cNvPr id="51204" name="Line 2"/>
          <p:cNvSpPr>
            <a:spLocks noChangeShapeType="1"/>
          </p:cNvSpPr>
          <p:nvPr/>
        </p:nvSpPr>
        <p:spPr bwMode="auto">
          <a:xfrm>
            <a:off x="3581400" y="2362200"/>
            <a:ext cx="838200" cy="18288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05" name="Picture 6" descr="FXX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"/>
            <a:ext cx="4789488" cy="4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Line 7"/>
          <p:cNvSpPr>
            <a:spLocks noChangeShapeType="1"/>
          </p:cNvSpPr>
          <p:nvPr/>
        </p:nvSpPr>
        <p:spPr bwMode="auto">
          <a:xfrm>
            <a:off x="4876800" y="2057400"/>
            <a:ext cx="3429000" cy="381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9685" y="457200"/>
            <a:ext cx="112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5-6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35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4" descr="saw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00400"/>
            <a:ext cx="92964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Line 3"/>
          <p:cNvSpPr>
            <a:spLocks noChangeShapeType="1"/>
          </p:cNvSpPr>
          <p:nvPr/>
        </p:nvSpPr>
        <p:spPr bwMode="auto">
          <a:xfrm>
            <a:off x="1524000" y="1447800"/>
            <a:ext cx="7696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1905000" y="381000"/>
            <a:ext cx="830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/>
              <a:t>Reciprocating Saw on </a:t>
            </a:r>
            <a:r>
              <a:rPr lang="en-US" sz="3600" b="1" dirty="0" err="1"/>
              <a:t>Otologic</a:t>
            </a:r>
            <a:r>
              <a:rPr lang="en-US" sz="3600" b="1" dirty="0"/>
              <a:t> Drill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99505" y="1608881"/>
            <a:ext cx="4781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Stryker, </a:t>
            </a:r>
            <a:r>
              <a:rPr lang="en-US" b="1" dirty="0" err="1"/>
              <a:t>Medtronics</a:t>
            </a:r>
            <a:r>
              <a:rPr lang="en-US" b="1" dirty="0"/>
              <a:t>, </a:t>
            </a:r>
            <a:r>
              <a:rPr lang="en-US" b="1" dirty="0" err="1"/>
              <a:t>BienAir</a:t>
            </a:r>
            <a:r>
              <a:rPr lang="en-US" b="1" dirty="0"/>
              <a:t> : Special thin blade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4774" y="381000"/>
            <a:ext cx="1234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5-7a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7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2"/>
          <p:cNvSpPr txBox="1">
            <a:spLocks noChangeArrowheads="1"/>
          </p:cNvSpPr>
          <p:nvPr/>
        </p:nvSpPr>
        <p:spPr bwMode="auto">
          <a:xfrm>
            <a:off x="7239000" y="1660526"/>
            <a:ext cx="2819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slant &amp; bevel cut from extended facial recess to inferior floor of canal</a:t>
            </a:r>
            <a:endParaRPr lang="en-US" sz="1800"/>
          </a:p>
        </p:txBody>
      </p:sp>
      <p:sp>
        <p:nvSpPr>
          <p:cNvPr id="55298" name="Text Box 3"/>
          <p:cNvSpPr txBox="1">
            <a:spLocks noChangeArrowheads="1"/>
          </p:cNvSpPr>
          <p:nvPr/>
        </p:nvSpPr>
        <p:spPr bwMode="auto">
          <a:xfrm>
            <a:off x="2514600" y="228601"/>
            <a:ext cx="7391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0000"/>
                </a:solidFill>
              </a:rPr>
              <a:t>Canal Wall Removal</a:t>
            </a:r>
          </a:p>
        </p:txBody>
      </p:sp>
      <p:pic>
        <p:nvPicPr>
          <p:cNvPr id="55299" name="Picture 4" descr="CanalWallC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95338"/>
            <a:ext cx="7696200" cy="598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7696200" y="3810000"/>
            <a:ext cx="2209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Bevel to prevent Displacement</a:t>
            </a:r>
            <a:r>
              <a:rPr lang="en-US" b="1" dirty="0">
                <a:solidFill>
                  <a:srgbClr val="FF0000"/>
                </a:solidFill>
              </a:rPr>
              <a:t> – </a:t>
            </a:r>
            <a:r>
              <a:rPr lang="en-US" sz="1600" b="1" dirty="0"/>
              <a:t>Posterior to Anterior and Medial to Lateral</a:t>
            </a:r>
          </a:p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FF"/>
                </a:solidFill>
              </a:rPr>
              <a:t>“Compound Mitre” </a:t>
            </a:r>
          </a:p>
        </p:txBody>
      </p:sp>
      <p:sp>
        <p:nvSpPr>
          <p:cNvPr id="55301" name="Line 6"/>
          <p:cNvSpPr>
            <a:spLocks noChangeShapeType="1"/>
          </p:cNvSpPr>
          <p:nvPr/>
        </p:nvSpPr>
        <p:spPr bwMode="auto">
          <a:xfrm flipH="1" flipV="1">
            <a:off x="6324600" y="4038600"/>
            <a:ext cx="12192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302" name="Text Box 7"/>
          <p:cNvSpPr txBox="1">
            <a:spLocks noChangeArrowheads="1"/>
          </p:cNvSpPr>
          <p:nvPr/>
        </p:nvSpPr>
        <p:spPr bwMode="auto">
          <a:xfrm>
            <a:off x="3276600" y="1905001"/>
            <a:ext cx="259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Right Angle Cuts</a:t>
            </a:r>
          </a:p>
        </p:txBody>
      </p:sp>
      <p:sp>
        <p:nvSpPr>
          <p:cNvPr id="55303" name="Line 8"/>
          <p:cNvSpPr>
            <a:spLocks noChangeShapeType="1"/>
          </p:cNvSpPr>
          <p:nvPr/>
        </p:nvSpPr>
        <p:spPr bwMode="auto">
          <a:xfrm>
            <a:off x="4343400" y="2286000"/>
            <a:ext cx="6096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99607" y="419725"/>
            <a:ext cx="124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5-7b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ORdril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9693"/>
            <a:ext cx="43434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Text Box 3"/>
          <p:cNvSpPr txBox="1">
            <a:spLocks noChangeArrowheads="1"/>
          </p:cNvSpPr>
          <p:nvPr/>
        </p:nvSpPr>
        <p:spPr bwMode="auto">
          <a:xfrm>
            <a:off x="4946949" y="5684044"/>
            <a:ext cx="678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0000"/>
                </a:solidFill>
              </a:rPr>
              <a:t>Canal Cuts</a:t>
            </a:r>
          </a:p>
        </p:txBody>
      </p:sp>
      <p:pic>
        <p:nvPicPr>
          <p:cNvPr id="57347" name="Picture 7" descr="Sawcut_0076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6667" b="2342"/>
          <a:stretch>
            <a:fillRect/>
          </a:stretch>
        </p:blipFill>
        <p:spPr bwMode="auto">
          <a:xfrm>
            <a:off x="1616842" y="2825190"/>
            <a:ext cx="4413738" cy="387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Line 9"/>
          <p:cNvSpPr>
            <a:spLocks noChangeShapeType="1"/>
          </p:cNvSpPr>
          <p:nvPr/>
        </p:nvSpPr>
        <p:spPr bwMode="auto">
          <a:xfrm>
            <a:off x="4074216" y="5314987"/>
            <a:ext cx="511175" cy="45243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7350" name="Text Box 10"/>
          <p:cNvSpPr txBox="1">
            <a:spLocks noChangeArrowheads="1"/>
          </p:cNvSpPr>
          <p:nvPr/>
        </p:nvSpPr>
        <p:spPr bwMode="auto">
          <a:xfrm>
            <a:off x="2485449" y="5943600"/>
            <a:ext cx="1338263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tx2"/>
                </a:solidFill>
              </a:rPr>
              <a:t>Posterior Cut</a:t>
            </a:r>
          </a:p>
        </p:txBody>
      </p:sp>
      <p:sp>
        <p:nvSpPr>
          <p:cNvPr id="57351" name="Line 11"/>
          <p:cNvSpPr>
            <a:spLocks noChangeShapeType="1"/>
          </p:cNvSpPr>
          <p:nvPr/>
        </p:nvSpPr>
        <p:spPr bwMode="auto">
          <a:xfrm>
            <a:off x="2485449" y="5029201"/>
            <a:ext cx="722313" cy="81121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7353" name="Line 13"/>
          <p:cNvSpPr>
            <a:spLocks noChangeShapeType="1"/>
          </p:cNvSpPr>
          <p:nvPr/>
        </p:nvSpPr>
        <p:spPr bwMode="auto">
          <a:xfrm flipV="1">
            <a:off x="2747672" y="3975153"/>
            <a:ext cx="1352509" cy="56381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1" name="Picture 3" descr="SawCut_006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952" y="850699"/>
            <a:ext cx="4853696" cy="324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2"/>
          <p:cNvSpPr>
            <a:spLocks noChangeArrowheads="1"/>
          </p:cNvSpPr>
          <p:nvPr/>
        </p:nvSpPr>
        <p:spPr bwMode="auto">
          <a:xfrm>
            <a:off x="7885106" y="3623545"/>
            <a:ext cx="2611580" cy="167029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/>
              <a:t>slant &amp; bevel cut </a:t>
            </a:r>
          </a:p>
          <a:p>
            <a:pPr algn="ctr"/>
            <a:r>
              <a:rPr lang="en-US" sz="2000" b="1" dirty="0"/>
              <a:t>from extended facial</a:t>
            </a:r>
          </a:p>
          <a:p>
            <a:pPr algn="ctr"/>
            <a:r>
              <a:rPr lang="en-US" sz="2000" b="1" dirty="0"/>
              <a:t> recess to inferior</a:t>
            </a:r>
          </a:p>
          <a:p>
            <a:pPr algn="ctr"/>
            <a:r>
              <a:rPr lang="en-US" sz="2000" b="1" dirty="0"/>
              <a:t> floor of canal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4100180" y="3467255"/>
            <a:ext cx="1930400" cy="9159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/>
              <a:t>Superior Perpendicular Cut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698788" y="1147078"/>
            <a:ext cx="976312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1" dirty="0">
                <a:solidFill>
                  <a:schemeClr val="tx2"/>
                </a:solidFill>
              </a:rPr>
              <a:t>Inferior</a:t>
            </a:r>
          </a:p>
          <a:p>
            <a:pPr algn="ctr"/>
            <a:r>
              <a:rPr lang="en-US" sz="1800" b="1" dirty="0">
                <a:solidFill>
                  <a:schemeClr val="tx2"/>
                </a:solidFill>
              </a:rPr>
              <a:t> Cut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9843" y="254833"/>
            <a:ext cx="122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5-7c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1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 descr="ORremvb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8458200" cy="6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8077200" y="3962400"/>
            <a:ext cx="2209800" cy="990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8153400" y="4114801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Posterior Canal Removal</a:t>
            </a:r>
          </a:p>
        </p:txBody>
      </p:sp>
      <p:pic>
        <p:nvPicPr>
          <p:cNvPr id="56324" name="Picture 5" descr="FXX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6" y="2667000"/>
            <a:ext cx="3743325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813" y="228600"/>
            <a:ext cx="124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5-7d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5"/>
          <p:cNvSpPr txBox="1">
            <a:spLocks noChangeArrowheads="1"/>
          </p:cNvSpPr>
          <p:nvPr/>
        </p:nvSpPr>
        <p:spPr bwMode="auto">
          <a:xfrm>
            <a:off x="3200400" y="152400"/>
            <a:ext cx="586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ja-JP" altLang="en-US" sz="3200" b="1" dirty="0">
                <a:solidFill>
                  <a:srgbClr val="000000"/>
                </a:solidFill>
              </a:rPr>
              <a:t>“</a:t>
            </a:r>
            <a:r>
              <a:rPr lang="en-US" altLang="ja-JP" sz="3200" b="1" dirty="0">
                <a:solidFill>
                  <a:srgbClr val="000000"/>
                </a:solidFill>
              </a:rPr>
              <a:t>Open Cavity View</a:t>
            </a:r>
            <a:r>
              <a:rPr lang="ja-JP" altLang="en-US" sz="3200" b="1" dirty="0">
                <a:solidFill>
                  <a:srgbClr val="000000"/>
                </a:solidFill>
              </a:rPr>
              <a:t>”</a:t>
            </a:r>
            <a:endParaRPr lang="en-US" sz="3200" b="1" dirty="0">
              <a:solidFill>
                <a:srgbClr val="000000"/>
              </a:solidFill>
            </a:endParaRPr>
          </a:p>
        </p:txBody>
      </p:sp>
      <p:pic>
        <p:nvPicPr>
          <p:cNvPr id="60418" name="Picture 4" descr="DSC_00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723900"/>
            <a:ext cx="859155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Line 3"/>
          <p:cNvSpPr>
            <a:spLocks noChangeShapeType="1"/>
          </p:cNvSpPr>
          <p:nvPr/>
        </p:nvSpPr>
        <p:spPr bwMode="auto">
          <a:xfrm flipH="1" flipV="1">
            <a:off x="5105400" y="1447800"/>
            <a:ext cx="762000" cy="609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420" name="Line 2"/>
          <p:cNvSpPr>
            <a:spLocks noChangeShapeType="1"/>
          </p:cNvSpPr>
          <p:nvPr/>
        </p:nvSpPr>
        <p:spPr bwMode="auto">
          <a:xfrm flipH="1" flipV="1">
            <a:off x="7543800" y="2971800"/>
            <a:ext cx="762000" cy="609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4953000" y="5486401"/>
            <a:ext cx="3886200" cy="830997"/>
          </a:xfrm>
          <a:prstGeom prst="rect">
            <a:avLst/>
          </a:prstGeom>
          <a:solidFill>
            <a:srgbClr val="A6A6A6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Exposure of Zygomatic Root and Epitympanum</a:t>
            </a:r>
          </a:p>
        </p:txBody>
      </p:sp>
      <p:sp>
        <p:nvSpPr>
          <p:cNvPr id="60422" name="Line 7"/>
          <p:cNvSpPr>
            <a:spLocks noChangeShapeType="1"/>
          </p:cNvSpPr>
          <p:nvPr/>
        </p:nvSpPr>
        <p:spPr bwMode="auto">
          <a:xfrm flipH="1" flipV="1">
            <a:off x="6248400" y="2895600"/>
            <a:ext cx="457200" cy="2590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486425" y="3496735"/>
            <a:ext cx="1362874" cy="461665"/>
          </a:xfrm>
          <a:prstGeom prst="rect">
            <a:avLst/>
          </a:prstGeom>
          <a:solidFill>
            <a:srgbClr val="A6A6A6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Canal cut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35439" y="986136"/>
            <a:ext cx="1362874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Canal cut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4892" y="723900"/>
            <a:ext cx="123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5-7e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58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256</Words>
  <Application>Microsoft Office PowerPoint</Application>
  <PresentationFormat>Custom</PresentationFormat>
  <Paragraphs>76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hoffmanh</cp:lastModifiedBy>
  <cp:revision>4</cp:revision>
  <dcterms:created xsi:type="dcterms:W3CDTF">2018-03-24T18:20:51Z</dcterms:created>
  <dcterms:modified xsi:type="dcterms:W3CDTF">2018-03-25T22:15:08Z</dcterms:modified>
</cp:coreProperties>
</file>