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0" r:id="rId2"/>
    <p:sldId id="316" r:id="rId3"/>
    <p:sldId id="296" r:id="rId4"/>
    <p:sldId id="289" r:id="rId5"/>
    <p:sldId id="282" r:id="rId6"/>
    <p:sldId id="283" r:id="rId7"/>
    <p:sldId id="284" r:id="rId8"/>
    <p:sldId id="287" r:id="rId9"/>
    <p:sldId id="270" r:id="rId10"/>
    <p:sldId id="310" r:id="rId11"/>
    <p:sldId id="311" r:id="rId12"/>
    <p:sldId id="335" r:id="rId13"/>
    <p:sldId id="312" r:id="rId14"/>
    <p:sldId id="336" r:id="rId15"/>
    <p:sldId id="313" r:id="rId16"/>
    <p:sldId id="303" r:id="rId17"/>
    <p:sldId id="314" r:id="rId18"/>
    <p:sldId id="260" r:id="rId19"/>
    <p:sldId id="292" r:id="rId20"/>
    <p:sldId id="266" r:id="rId21"/>
    <p:sldId id="309" r:id="rId22"/>
    <p:sldId id="315" r:id="rId23"/>
    <p:sldId id="319" r:id="rId24"/>
    <p:sldId id="320" r:id="rId25"/>
    <p:sldId id="324" r:id="rId26"/>
    <p:sldId id="325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17" r:id="rId36"/>
    <p:sldId id="31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F5943-09F2-4666-9D35-FE2561D7CA81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9A89C-9AF8-4C1D-9599-2FED8F48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8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DBAE-3BA7-4983-8A87-18061C5CD9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5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DBAE-3BA7-4983-8A87-18061C5CD9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4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98B7-07D6-4D55-AEF3-87CC34230837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B044-2EE7-49B2-B880-55B26355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8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98B7-07D6-4D55-AEF3-87CC34230837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B044-2EE7-49B2-B880-55B26355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98B7-07D6-4D55-AEF3-87CC34230837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B044-2EE7-49B2-B880-55B26355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98B7-07D6-4D55-AEF3-87CC34230837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B044-2EE7-49B2-B880-55B26355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6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98B7-07D6-4D55-AEF3-87CC34230837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B044-2EE7-49B2-B880-55B26355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98B7-07D6-4D55-AEF3-87CC34230837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B044-2EE7-49B2-B880-55B26355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3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98B7-07D6-4D55-AEF3-87CC34230837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B044-2EE7-49B2-B880-55B26355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6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98B7-07D6-4D55-AEF3-87CC34230837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B044-2EE7-49B2-B880-55B26355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98B7-07D6-4D55-AEF3-87CC34230837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B044-2EE7-49B2-B880-55B26355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9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98B7-07D6-4D55-AEF3-87CC34230837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B044-2EE7-49B2-B880-55B26355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7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98B7-07D6-4D55-AEF3-87CC34230837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B044-2EE7-49B2-B880-55B26355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7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598B7-07D6-4D55-AEF3-87CC34230837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DB044-2EE7-49B2-B880-55B26355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2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Hoffman%20HT%5bAuthor%5d&amp;cauthor=true&amp;cauthor_uid=25429100" TargetMode="External"/><Relationship Id="rId2" Type="http://schemas.openxmlformats.org/officeDocument/2006/relationships/hyperlink" Target="http://www.ncbi.nlm.nih.gov/pubmed/?term=Spock%20T%5bAuthor%5d&amp;cauthor=true&amp;cauthor_uid=2542910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bi.nlm.nih.gov/pubmed/?term=Joshi%20AS%5bAuthor%5d&amp;cauthor=true&amp;cauthor_uid=2542910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738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Salivary Stones and Lab Prep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800" i="1" dirty="0" smtClean="0">
                <a:solidFill>
                  <a:srgbClr val="FFFF00"/>
                </a:solidFill>
              </a:rPr>
              <a:t>(for </a:t>
            </a:r>
            <a:r>
              <a:rPr lang="en-US" sz="2800" i="1" dirty="0" err="1" smtClean="0">
                <a:solidFill>
                  <a:srgbClr val="FFFF00"/>
                </a:solidFill>
              </a:rPr>
              <a:t>sialendoscopy</a:t>
            </a:r>
            <a:r>
              <a:rPr lang="en-US" sz="2800" i="1" dirty="0" smtClean="0">
                <a:solidFill>
                  <a:srgbClr val="FFFF00"/>
                </a:solidFill>
              </a:rPr>
              <a:t>)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379774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Missouri </a:t>
            </a:r>
            <a:r>
              <a:rPr lang="en-US" i="1" dirty="0" err="1" smtClean="0">
                <a:solidFill>
                  <a:schemeClr val="bg1"/>
                </a:solidFill>
              </a:rPr>
              <a:t>Sialendoscopy</a:t>
            </a:r>
            <a:r>
              <a:rPr lang="en-US" i="1" dirty="0" smtClean="0">
                <a:solidFill>
                  <a:schemeClr val="bg1"/>
                </a:solidFill>
              </a:rPr>
              <a:t> Course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Columbia Missouri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April 16, 2015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Henry Hoffman MD 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3,000+ page handout with videos/photos: search for “Iowa Protocols”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search: “</a:t>
            </a:r>
            <a:r>
              <a:rPr lang="en-US" dirty="0" err="1" smtClean="0">
                <a:solidFill>
                  <a:schemeClr val="bg1"/>
                </a:solidFill>
              </a:rPr>
              <a:t>Sialendoscopy</a:t>
            </a:r>
            <a:r>
              <a:rPr lang="en-US" dirty="0" smtClean="0">
                <a:solidFill>
                  <a:schemeClr val="bg1"/>
                </a:solidFill>
              </a:rPr>
              <a:t> Course LSU 2015”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953000"/>
            <a:ext cx="3422467" cy="17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915111"/>
              </p:ext>
            </p:extLst>
          </p:nvPr>
        </p:nvGraphicFramePr>
        <p:xfrm>
          <a:off x="6927" y="941956"/>
          <a:ext cx="9144000" cy="484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19200"/>
                <a:gridCol w="838200"/>
                <a:gridCol w="990600"/>
                <a:gridCol w="914400"/>
                <a:gridCol w="914400"/>
                <a:gridCol w="939800"/>
                <a:gridCol w="2032000"/>
              </a:tblGrid>
              <a:tr h="1524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Calcium Oxalate and </a:t>
                      </a:r>
                    </a:p>
                    <a:p>
                      <a:r>
                        <a:rPr lang="en-US" sz="1600" dirty="0" smtClean="0"/>
                        <a:t>Calcium Phosphate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Calcium Phosphate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Uric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Calcium oxalate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Calcium Oxalate and </a:t>
                      </a:r>
                    </a:p>
                    <a:p>
                      <a:r>
                        <a:rPr lang="en-US" sz="1600" dirty="0" smtClean="0"/>
                        <a:t>Uric acid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Cystine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Struvite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stones</a:t>
                      </a:r>
                      <a:endParaRPr lang="en-US" dirty="0"/>
                    </a:p>
                  </a:txBody>
                  <a:tcPr/>
                </a:tc>
              </a:tr>
              <a:tr h="831311">
                <a:tc>
                  <a:txBody>
                    <a:bodyPr/>
                    <a:lstStyle/>
                    <a:p>
                      <a:r>
                        <a:rPr lang="en-US"/>
                        <a:t>34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</a:p>
                    <a:p>
                      <a:r>
                        <a:rPr lang="en-US" dirty="0" err="1" smtClean="0"/>
                        <a:t>Prien</a:t>
                      </a:r>
                      <a:endParaRPr lang="en-US" dirty="0"/>
                    </a:p>
                  </a:txBody>
                  <a:tcPr anchor="ctr"/>
                </a:tc>
              </a:tr>
              <a:tr h="831311">
                <a:tc>
                  <a:txBody>
                    <a:bodyPr/>
                    <a:lstStyle/>
                    <a:p>
                      <a:r>
                        <a:rPr lang="en-US"/>
                        <a:t>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—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 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Mellick</a:t>
                      </a:r>
                      <a:endParaRPr lang="en-US" dirty="0" smtClean="0"/>
                    </a:p>
                  </a:txBody>
                  <a:tcPr anchor="ctr"/>
                </a:tc>
              </a:tr>
              <a:tr h="831311">
                <a:tc>
                  <a:txBody>
                    <a:bodyPr/>
                    <a:lstStyle/>
                    <a:p>
                      <a:r>
                        <a:rPr lang="en-US"/>
                        <a:t>44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460 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Lagergren</a:t>
                      </a:r>
                      <a:endParaRPr lang="en-US" dirty="0"/>
                    </a:p>
                  </a:txBody>
                  <a:tcPr anchor="ctr"/>
                </a:tc>
              </a:tr>
              <a:tr h="831311">
                <a:tc>
                  <a:txBody>
                    <a:bodyPr/>
                    <a:lstStyle/>
                    <a:p>
                      <a:r>
                        <a:rPr lang="en-US"/>
                        <a:t>46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—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243 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Nordin</a:t>
                      </a:r>
                      <a:endParaRPr lang="en-US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103257"/>
            <a:ext cx="5660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Kidney Stone Composition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879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92205"/>
              </p:ext>
            </p:extLst>
          </p:nvPr>
        </p:nvGraphicFramePr>
        <p:xfrm>
          <a:off x="13855" y="609600"/>
          <a:ext cx="9130145" cy="3866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470"/>
                <a:gridCol w="1787470"/>
                <a:gridCol w="1787470"/>
                <a:gridCol w="1787470"/>
                <a:gridCol w="1980265"/>
              </a:tblGrid>
              <a:tr h="16523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Calcium</a:t>
                      </a:r>
                      <a:r>
                        <a:rPr lang="en-US" sz="1600" baseline="0" dirty="0" smtClean="0"/>
                        <a:t> phosphate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Hydroxyl</a:t>
                      </a:r>
                      <a:r>
                        <a:rPr lang="en-US" sz="1600" baseline="0" dirty="0" smtClean="0"/>
                        <a:t> apatite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(HA) only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Hydroxyl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apatite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&amp;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Whitlockite</a:t>
                      </a:r>
                    </a:p>
                    <a:p>
                      <a:r>
                        <a:rPr lang="en-US" sz="1600" dirty="0" smtClean="0"/>
                        <a:t>(WI)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Hydroxyl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apatite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&amp;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Brushite</a:t>
                      </a:r>
                    </a:p>
                    <a:p>
                      <a:r>
                        <a:rPr lang="en-US" sz="1600" dirty="0" smtClean="0"/>
                        <a:t>(BR)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stones</a:t>
                      </a:r>
                      <a:endParaRPr lang="en-US" dirty="0"/>
                    </a:p>
                  </a:txBody>
                  <a:tcPr/>
                </a:tc>
              </a:tr>
              <a:tr h="13125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r>
                        <a:rPr lang="en-US" sz="1600" baseline="0" dirty="0" smtClean="0"/>
                        <a:t> (23)</a:t>
                      </a:r>
                    </a:p>
                    <a:p>
                      <a:r>
                        <a:rPr lang="en-US" sz="1600" baseline="0" dirty="0" smtClean="0"/>
                        <a:t>All from  SMG</a:t>
                      </a:r>
                    </a:p>
                    <a:p>
                      <a:r>
                        <a:rPr lang="en-US" sz="1600" baseline="0" dirty="0" smtClean="0"/>
                        <a:t>‘intra-glandular  were all HA only’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52% (12)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12 (HA only)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43% (10)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10 (HA+WI)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4%(1)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1 (HA + BR)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</a:p>
                    <a:p>
                      <a:r>
                        <a:rPr lang="en-US" dirty="0" err="1" smtClean="0"/>
                        <a:t>Teymoortash</a:t>
                      </a:r>
                      <a:r>
                        <a:rPr lang="en-US" dirty="0" smtClean="0"/>
                        <a:t> (2003)</a:t>
                      </a:r>
                      <a:endParaRPr lang="en-US" dirty="0"/>
                    </a:p>
                  </a:txBody>
                  <a:tcPr/>
                </a:tc>
              </a:tr>
              <a:tr h="901298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r>
                        <a:rPr lang="en-US" baseline="0" dirty="0" smtClean="0"/>
                        <a:t>% (19)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68% ()13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</a:p>
                    <a:p>
                      <a:r>
                        <a:rPr lang="en-US" dirty="0" err="1" smtClean="0"/>
                        <a:t>Anneroth</a:t>
                      </a:r>
                      <a:r>
                        <a:rPr lang="en-US" dirty="0" smtClean="0"/>
                        <a:t> (1975)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1318" y="5715000"/>
            <a:ext cx="5468164" cy="10618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Teymoortash</a:t>
            </a:r>
            <a:r>
              <a:rPr lang="en-US" sz="1050" dirty="0" smtClean="0"/>
              <a:t> A, Buck P, </a:t>
            </a:r>
            <a:r>
              <a:rPr lang="en-US" sz="1050" dirty="0" err="1" smtClean="0"/>
              <a:t>Jepsen</a:t>
            </a:r>
            <a:r>
              <a:rPr lang="en-US" sz="1050" dirty="0" smtClean="0"/>
              <a:t> H, </a:t>
            </a:r>
            <a:r>
              <a:rPr lang="en-US" sz="1050" dirty="0" err="1" smtClean="0"/>
              <a:t>Wernereymoranra</a:t>
            </a:r>
            <a:r>
              <a:rPr lang="en-US" sz="1050" dirty="0" smtClean="0"/>
              <a:t>: Sialolith crystals localized </a:t>
            </a:r>
            <a:r>
              <a:rPr lang="en-US" sz="1050" dirty="0" err="1" smtClean="0"/>
              <a:t>intraglandularly</a:t>
            </a:r>
            <a:r>
              <a:rPr lang="en-US" sz="1050" dirty="0" smtClean="0"/>
              <a:t> </a:t>
            </a:r>
          </a:p>
          <a:p>
            <a:r>
              <a:rPr lang="en-US" sz="1050" dirty="0" smtClean="0"/>
              <a:t>and in the Wharton’s duct of the human submandibular gland: an X-ray diffraction analysis</a:t>
            </a:r>
          </a:p>
          <a:p>
            <a:r>
              <a:rPr lang="en-US" sz="1050" dirty="0" smtClean="0"/>
              <a:t>	Archives of Oral Biology (2003)48,233-236</a:t>
            </a:r>
          </a:p>
          <a:p>
            <a:r>
              <a:rPr lang="en-US" sz="1050" dirty="0" err="1" smtClean="0"/>
              <a:t>Anneroth</a:t>
            </a:r>
            <a:r>
              <a:rPr lang="en-US" sz="1050" dirty="0" smtClean="0"/>
              <a:t> G, </a:t>
            </a:r>
            <a:r>
              <a:rPr lang="en-US" sz="1050" dirty="0" err="1" smtClean="0"/>
              <a:t>Eneroth</a:t>
            </a:r>
            <a:r>
              <a:rPr lang="en-US" sz="1050" dirty="0" smtClean="0"/>
              <a:t> CM, </a:t>
            </a:r>
            <a:r>
              <a:rPr lang="en-US" sz="1050" dirty="0" err="1" smtClean="0"/>
              <a:t>Isacsson</a:t>
            </a:r>
            <a:r>
              <a:rPr lang="en-US" sz="1050" dirty="0" smtClean="0"/>
              <a:t> G: Crystalline structure of </a:t>
            </a:r>
            <a:r>
              <a:rPr lang="en-US" sz="1050" dirty="0" err="1" smtClean="0"/>
              <a:t>salviary</a:t>
            </a:r>
            <a:r>
              <a:rPr lang="en-US" sz="1050" dirty="0" smtClean="0"/>
              <a:t> calculi. A microradiographic</a:t>
            </a:r>
          </a:p>
          <a:p>
            <a:r>
              <a:rPr lang="en-US" sz="1050" dirty="0" smtClean="0"/>
              <a:t> and </a:t>
            </a:r>
            <a:r>
              <a:rPr lang="en-US" sz="1050" dirty="0" err="1" smtClean="0"/>
              <a:t>microdiffractometric</a:t>
            </a:r>
            <a:r>
              <a:rPr lang="en-US" sz="1050" dirty="0" smtClean="0"/>
              <a:t> study  </a:t>
            </a:r>
          </a:p>
          <a:p>
            <a:r>
              <a:rPr lang="en-US" sz="1050" dirty="0"/>
              <a:t>	</a:t>
            </a:r>
            <a:r>
              <a:rPr lang="en-US" sz="1050" dirty="0" smtClean="0"/>
              <a:t>J Oral </a:t>
            </a:r>
            <a:r>
              <a:rPr lang="en-US" sz="1050" dirty="0" err="1" smtClean="0"/>
              <a:t>Pathol</a:t>
            </a:r>
            <a:r>
              <a:rPr lang="en-US" sz="1050" dirty="0" smtClean="0"/>
              <a:t> 1975 Nov;4(5):266-72</a:t>
            </a: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78570"/>
            <a:ext cx="5360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Salivary Stone Mineral Composition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18144" y="4419600"/>
            <a:ext cx="9162143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When a stone is available, clinicians should obtain a stone analysis at least once. </a:t>
            </a:r>
            <a:r>
              <a:rPr lang="en-US" sz="1600" b="1" dirty="0" smtClean="0">
                <a:solidFill>
                  <a:schemeClr val="bg1"/>
                </a:solidFill>
              </a:rPr>
              <a:t> ( </a:t>
            </a:r>
            <a:r>
              <a:rPr lang="en-US" sz="1600" b="1" i="1" dirty="0">
                <a:solidFill>
                  <a:schemeClr val="bg1"/>
                </a:solidFill>
              </a:rPr>
              <a:t>Clinical Principle</a:t>
            </a:r>
            <a:r>
              <a:rPr lang="en-US" sz="1600" b="1" dirty="0">
                <a:solidFill>
                  <a:schemeClr val="bg1"/>
                </a:solidFill>
              </a:rPr>
              <a:t>) 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Stone composition of uric acid, cystine or struvite implicates specific metabolic or </a:t>
            </a:r>
            <a:r>
              <a:rPr lang="en-US" sz="1600" dirty="0" smtClean="0">
                <a:solidFill>
                  <a:schemeClr val="bg1"/>
                </a:solidFill>
              </a:rPr>
              <a:t>genetic </a:t>
            </a:r>
            <a:r>
              <a:rPr lang="en-US" sz="1600" dirty="0">
                <a:solidFill>
                  <a:schemeClr val="bg1"/>
                </a:solidFill>
              </a:rPr>
              <a:t>abnormalities, and knowledge of stone composition may help direct preventive measures. </a:t>
            </a:r>
            <a:r>
              <a:rPr lang="en-US" sz="1600" dirty="0" smtClean="0">
                <a:solidFill>
                  <a:schemeClr val="bg1"/>
                </a:solidFill>
              </a:rPr>
              <a:t> Journal of Urology 192, Issue 2 2014 Pearle M et al “Medical Management of Kidney Stones: AUA Guideline”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934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Definitions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Calculus</a:t>
            </a:r>
            <a:r>
              <a:rPr lang="en-US" dirty="0" smtClean="0">
                <a:solidFill>
                  <a:schemeClr val="bg1"/>
                </a:solidFill>
              </a:rPr>
              <a:t>: a hard, stone-like concretion that forms in the body usually made from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mineral salts ex: dental calculus,  kidney stones, salivary stones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Lithogenesis</a:t>
            </a:r>
            <a:r>
              <a:rPr lang="en-US" dirty="0" smtClean="0">
                <a:solidFill>
                  <a:schemeClr val="bg1"/>
                </a:solidFill>
              </a:rPr>
              <a:t>: formation of a calculus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Mineral salts:  apatite … whitlockite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brushite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Lithotripsy is a procedure that uses shock waves to break up stones in the kidney,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bladder</a:t>
            </a:r>
            <a:r>
              <a:rPr lang="en-US" dirty="0">
                <a:solidFill>
                  <a:schemeClr val="bg1"/>
                </a:solidFill>
              </a:rPr>
              <a:t>, or ureter (tube that carries urine from your kidneys to your bladder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After </a:t>
            </a:r>
            <a:r>
              <a:rPr lang="en-US" dirty="0">
                <a:solidFill>
                  <a:schemeClr val="bg1"/>
                </a:solidFill>
              </a:rPr>
              <a:t>the procedure, the tiny pieces of stones pass out of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body in your urine.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Pneumatics is a section of technology that deals with the study and application </a:t>
            </a:r>
            <a:r>
              <a:rPr lang="en-US" dirty="0" smtClean="0">
                <a:solidFill>
                  <a:schemeClr val="bg1"/>
                </a:solidFill>
              </a:rPr>
              <a:t>of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pressurized gas to produce mechanical motion. </a:t>
            </a:r>
            <a:r>
              <a:rPr lang="en-US" i="1" dirty="0">
                <a:solidFill>
                  <a:schemeClr val="bg1"/>
                </a:solidFill>
              </a:rPr>
              <a:t>Pneumatic</a:t>
            </a:r>
            <a:r>
              <a:rPr lang="en-US" dirty="0">
                <a:solidFill>
                  <a:schemeClr val="bg1"/>
                </a:solidFill>
              </a:rPr>
              <a:t> systems used </a:t>
            </a:r>
            <a:r>
              <a:rPr lang="en-US" dirty="0" smtClean="0">
                <a:solidFill>
                  <a:schemeClr val="bg1"/>
                </a:solidFill>
              </a:rPr>
              <a:t>extensively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 industry are commonly powered by compressed air or compressed inert gases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2286000"/>
            <a:ext cx="37640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Micro CT scan of sialolith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organic nucleus surround by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laminated layers of organic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and inorganic substances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British Dental Journal 217, E23 (2014)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Published on-line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33800" y="2455718"/>
            <a:ext cx="1447800" cy="0"/>
          </a:xfrm>
          <a:prstGeom prst="straightConnector1">
            <a:avLst/>
          </a:prstGeom>
          <a:ln w="476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43800" y="1524000"/>
            <a:ext cx="1021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Picture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removed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52450"/>
            <a:ext cx="8001000" cy="600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202969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FFFF00"/>
                </a:solidFill>
              </a:rPr>
              <a:t>Extracorporeal </a:t>
            </a:r>
            <a:r>
              <a:rPr lang="en-US" sz="3100" b="1" dirty="0">
                <a:solidFill>
                  <a:srgbClr val="FFFF00"/>
                </a:solidFill>
              </a:rPr>
              <a:t>shock wave </a:t>
            </a:r>
            <a:r>
              <a:rPr lang="en-US" sz="3100" b="1" dirty="0" smtClean="0">
                <a:solidFill>
                  <a:srgbClr val="FFFF00"/>
                </a:solidFill>
              </a:rPr>
              <a:t>lithotripsy</a:t>
            </a:r>
            <a:r>
              <a:rPr lang="en-US" sz="2200" dirty="0" smtClean="0">
                <a:solidFill>
                  <a:schemeClr val="bg1"/>
                </a:solidFill>
              </a:rPr>
              <a:t>: high energy shock </a:t>
            </a:r>
            <a:r>
              <a:rPr lang="en-US" sz="2200" dirty="0">
                <a:solidFill>
                  <a:schemeClr val="bg1"/>
                </a:solidFill>
              </a:rPr>
              <a:t>waves are passed through the body </a:t>
            </a:r>
            <a:r>
              <a:rPr lang="en-US" sz="2200" dirty="0" smtClean="0">
                <a:solidFill>
                  <a:schemeClr val="bg1"/>
                </a:solidFill>
              </a:rPr>
              <a:t>and </a:t>
            </a:r>
            <a:r>
              <a:rPr lang="en-US" sz="2200" dirty="0">
                <a:solidFill>
                  <a:schemeClr val="bg1"/>
                </a:solidFill>
              </a:rPr>
              <a:t>to </a:t>
            </a:r>
            <a:r>
              <a:rPr lang="en-US" sz="2200" dirty="0" smtClean="0">
                <a:solidFill>
                  <a:schemeClr val="bg1"/>
                </a:solidFill>
              </a:rPr>
              <a:t>fragment kidney stones – ideally to a small size  permitting them to </a:t>
            </a:r>
            <a:r>
              <a:rPr lang="en-US" sz="2200" dirty="0">
                <a:solidFill>
                  <a:schemeClr val="bg1"/>
                </a:solidFill>
              </a:rPr>
              <a:t>pass from the body along with the urine</a:t>
            </a:r>
            <a:r>
              <a:rPr lang="en-US" sz="2200" dirty="0" smtClean="0">
                <a:solidFill>
                  <a:schemeClr val="bg1"/>
                </a:solidFill>
              </a:rPr>
              <a:t>. Can be administered in tub of water or with the patient lying on a soft cushion through which the waves pass. ~ 1-2 thousand shock waves are used for a treatment that takes 45-60 minutes.</a:t>
            </a:r>
            <a:r>
              <a:rPr lang="en-US" sz="2200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0774" y="5916527"/>
            <a:ext cx="6727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 by </a:t>
            </a:r>
            <a:r>
              <a:rPr lang="en-US" sz="1200" dirty="0" err="1">
                <a:solidFill>
                  <a:schemeClr val="bg1"/>
                </a:solidFill>
              </a:rPr>
              <a:t>DiverDave</a:t>
            </a:r>
            <a:r>
              <a:rPr lang="en-US" sz="1200" dirty="0">
                <a:solidFill>
                  <a:schemeClr val="bg1"/>
                </a:solidFill>
              </a:rPr>
              <a:t> - Own work. 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Licensed </a:t>
            </a:r>
            <a:r>
              <a:rPr lang="en-US" sz="1200" dirty="0">
                <a:solidFill>
                  <a:schemeClr val="bg1"/>
                </a:solidFill>
              </a:rPr>
              <a:t>under CC BY-SA 3.0 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via </a:t>
            </a:r>
            <a:r>
              <a:rPr lang="en-US" sz="1200" dirty="0">
                <a:solidFill>
                  <a:schemeClr val="bg1"/>
                </a:solidFill>
              </a:rPr>
              <a:t>Wikimedia Commons </a:t>
            </a:r>
            <a:r>
              <a:rPr lang="en-US" sz="1200" dirty="0" smtClean="0">
                <a:solidFill>
                  <a:schemeClr val="bg1"/>
                </a:solidFill>
              </a:rPr>
              <a:t>–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http</a:t>
            </a:r>
            <a:r>
              <a:rPr lang="en-US" sz="1200" dirty="0">
                <a:solidFill>
                  <a:schemeClr val="bg1"/>
                </a:solidFill>
              </a:rPr>
              <a:t>://commons.wikimedia.org/wiki/File:Lithotriptor_machine.jpg#/media/File:Lithotriptor_machine.jpg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10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928" y="5972770"/>
            <a:ext cx="9144001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Photo depicts </a:t>
            </a:r>
            <a:r>
              <a:rPr lang="en-US" dirty="0" err="1" smtClean="0"/>
              <a:t>sialendoscope</a:t>
            </a:r>
            <a:r>
              <a:rPr lang="en-US" dirty="0" smtClean="0"/>
              <a:t> intraorally and a miniature external lithotripter –</a:t>
            </a:r>
            <a:r>
              <a:rPr lang="en-US" dirty="0" err="1" smtClean="0"/>
              <a:t>Nahlieli</a:t>
            </a:r>
            <a:r>
              <a:rPr lang="en-US" dirty="0" smtClean="0"/>
              <a:t> O, </a:t>
            </a:r>
            <a:r>
              <a:rPr lang="en-US" dirty="0" err="1" smtClean="0"/>
              <a:t>Shacham</a:t>
            </a:r>
            <a:r>
              <a:rPr lang="en-US" dirty="0" smtClean="0"/>
              <a:t> R, and </a:t>
            </a:r>
            <a:r>
              <a:rPr lang="en-US" dirty="0" err="1" smtClean="0"/>
              <a:t>Zaguir</a:t>
            </a:r>
            <a:r>
              <a:rPr lang="en-US" dirty="0" smtClean="0"/>
              <a:t> A: Combined External Lithotripsy and Endoscopic Techniques for Advanced Sialolithiasis Cases  J Oral </a:t>
            </a:r>
            <a:r>
              <a:rPr lang="en-US" dirty="0" err="1" smtClean="0"/>
              <a:t>Maxillofac</a:t>
            </a:r>
            <a:r>
              <a:rPr lang="en-US" dirty="0" smtClean="0"/>
              <a:t> </a:t>
            </a:r>
            <a:r>
              <a:rPr lang="en-US" dirty="0" err="1" smtClean="0"/>
              <a:t>Surg</a:t>
            </a:r>
            <a:r>
              <a:rPr lang="en-US" dirty="0" smtClean="0"/>
              <a:t> 68:347-353, 2010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33008" y="3666053"/>
            <a:ext cx="4857355" cy="230832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U/S and  endoscopy assist in locating the stone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endoscope irrigates and inflates gland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(saline and @% lidocaine)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External lithotripsy </a:t>
            </a:r>
            <a:r>
              <a:rPr lang="en-US" dirty="0" err="1" smtClean="0">
                <a:solidFill>
                  <a:schemeClr val="bg1"/>
                </a:solidFill>
              </a:rPr>
              <a:t>applide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low-energy levels up to 130 </a:t>
            </a:r>
            <a:r>
              <a:rPr lang="en-US" dirty="0" err="1" smtClean="0">
                <a:solidFill>
                  <a:schemeClr val="bg1"/>
                </a:solidFill>
              </a:rPr>
              <a:t>atm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1,000 to 1,5000 shock waves per session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 sessions administered at one month intervals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Low energy – therefore not painful, no anesthesia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0601" y="0"/>
            <a:ext cx="4400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Submandibular (N=60) and Parotid (N=34)      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small to medium size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Shock waves </a:t>
            </a:r>
            <a:r>
              <a:rPr lang="en-US" sz="1200" dirty="0" smtClean="0">
                <a:solidFill>
                  <a:schemeClr val="bg1"/>
                </a:solidFill>
              </a:rPr>
              <a:t>disconnect the stone from  the ductal wall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 	and reduce stone volume and provide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1200" dirty="0" smtClean="0">
                <a:solidFill>
                  <a:schemeClr val="bg1"/>
                </a:solidFill>
              </a:rPr>
              <a:t>revascularization angiogenesis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0847" y="2700619"/>
            <a:ext cx="2383153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   After External Lithotripsy: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32% total elimination of stone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29% </a:t>
            </a:r>
            <a:r>
              <a:rPr lang="en-US" sz="1400" dirty="0" err="1" smtClean="0">
                <a:solidFill>
                  <a:schemeClr val="bg1"/>
                </a:solidFill>
              </a:rPr>
              <a:t>sialendoscopic</a:t>
            </a:r>
            <a:r>
              <a:rPr lang="en-US" sz="1400" dirty="0" smtClean="0">
                <a:solidFill>
                  <a:schemeClr val="bg1"/>
                </a:solidFill>
              </a:rPr>
              <a:t> assistance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39% combined with external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219200"/>
            <a:ext cx="173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removed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981200"/>
            <a:ext cx="173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Picture removed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Pneumatic Lithotripsy vs Laser Lithotripsy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339518"/>
            <a:ext cx="42671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Prospective Randomized Trial Comparing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Pneumatic Lithotripsy and Holmium Laser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For Management of Middle and Distal Ureteral Calculi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J of Endourology 2014 Li et 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Three-year study of 9482 pts ending 2012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Stone free rate equal after 3 months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Operative time shorter for laser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solidFill>
                  <a:schemeClr val="bg1"/>
                </a:solidFill>
              </a:rPr>
              <a:t>Laser group = 28 minutes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solidFill>
                  <a:schemeClr val="bg1"/>
                </a:solidFill>
              </a:rPr>
              <a:t>Pneumatic = 41 minutes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Higher stricture rate (p=0.02) with laser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339518"/>
            <a:ext cx="4425250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Pneumatic </a:t>
            </a:r>
            <a:r>
              <a:rPr lang="en-US" b="1" dirty="0">
                <a:solidFill>
                  <a:srgbClr val="FFFF00"/>
                </a:solidFill>
              </a:rPr>
              <a:t>versus laser </a:t>
            </a:r>
            <a:r>
              <a:rPr lang="en-US" b="1" dirty="0" smtClean="0">
                <a:solidFill>
                  <a:srgbClr val="FFFF00"/>
                </a:solidFill>
              </a:rPr>
              <a:t>ureteroscopic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lithotripsy</a:t>
            </a:r>
            <a:r>
              <a:rPr lang="en-US" b="1" dirty="0">
                <a:solidFill>
                  <a:srgbClr val="FFFF00"/>
                </a:solidFill>
              </a:rPr>
              <a:t>: a comparison of initial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outcomes </a:t>
            </a:r>
            <a:r>
              <a:rPr lang="en-US" b="1" dirty="0">
                <a:solidFill>
                  <a:srgbClr val="FFFF00"/>
                </a:solidFill>
              </a:rPr>
              <a:t>and </a:t>
            </a:r>
            <a:r>
              <a:rPr lang="en-US" b="1" dirty="0" smtClean="0">
                <a:solidFill>
                  <a:srgbClr val="FFFF00"/>
                </a:solidFill>
              </a:rPr>
              <a:t>cost</a:t>
            </a:r>
          </a:p>
          <a:p>
            <a:r>
              <a:rPr lang="en-US" sz="1400" i="1" dirty="0" err="1" smtClean="0">
                <a:solidFill>
                  <a:schemeClr val="bg1"/>
                </a:solidFill>
              </a:rPr>
              <a:t>Int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Urol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Nephrol</a:t>
            </a:r>
            <a:r>
              <a:rPr lang="en-US" sz="1400" i="1" dirty="0">
                <a:solidFill>
                  <a:schemeClr val="bg1"/>
                </a:solidFill>
              </a:rPr>
              <a:t> (2014</a:t>
            </a:r>
            <a:r>
              <a:rPr lang="en-US" sz="1400" i="1" dirty="0" smtClean="0">
                <a:solidFill>
                  <a:schemeClr val="bg1"/>
                </a:solidFill>
              </a:rPr>
              <a:t>) </a:t>
            </a:r>
            <a:r>
              <a:rPr lang="en-US" sz="1400" i="1" dirty="0" err="1">
                <a:solidFill>
                  <a:schemeClr val="bg1"/>
                </a:solidFill>
              </a:rPr>
              <a:t>Demir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</a:rPr>
              <a:t>et 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Retrospective study of 187 patients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Treated with either holmium laser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($1,350 per probe) or pneumatic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Device ($60 per probe)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Laser more expensive but more effective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Higher stricture and perforation rate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ith pneumatic device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3.  Concept of ‘retropulsion’ -- less with laser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648200"/>
            <a:ext cx="48833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Salivary Laser Issues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1. Special oral protection - +/- laser tube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2. Extra nurse (‘laser nurse’)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3. Extra set-up time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4. Eye protection (personnel, patient)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5. Risk of laser fire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127" y="106279"/>
            <a:ext cx="799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Pneumatic lithotripsy</a:t>
            </a:r>
            <a:r>
              <a:rPr lang="en-US" dirty="0">
                <a:solidFill>
                  <a:schemeClr val="bg1"/>
                </a:solidFill>
              </a:rPr>
              <a:t> will transmit mechanical energy via a rigid probe on the stone</a:t>
            </a:r>
          </a:p>
        </p:txBody>
      </p:sp>
    </p:spTree>
    <p:extLst>
      <p:ext uri="{BB962C8B-B14F-4D97-AF65-F5344CB8AC3E}">
        <p14:creationId xmlns:p14="http://schemas.microsoft.com/office/powerpoint/2010/main" val="21214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193386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Email I received two weeks ago: </a:t>
            </a:r>
          </a:p>
          <a:p>
            <a:endParaRPr lang="en-US" b="1" dirty="0"/>
          </a:p>
          <a:p>
            <a:r>
              <a:rPr lang="en-US" b="1" dirty="0" smtClean="0"/>
              <a:t>From: </a:t>
            </a:r>
            <a:r>
              <a:rPr lang="en-US" b="1" dirty="0" err="1" smtClean="0"/>
              <a:t>xxxxxxx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Sent:</a:t>
            </a:r>
            <a:r>
              <a:rPr lang="en-US" dirty="0"/>
              <a:t> Wednesday, March 04, 2015 5:52 AM</a:t>
            </a:r>
            <a:br>
              <a:rPr lang="en-US" dirty="0"/>
            </a:br>
            <a:r>
              <a:rPr lang="en-US" b="1" dirty="0"/>
              <a:t>To:</a:t>
            </a:r>
            <a:r>
              <a:rPr lang="en-US" dirty="0"/>
              <a:t> Hoffman, Henry</a:t>
            </a:r>
            <a:br>
              <a:rPr lang="en-US" dirty="0"/>
            </a:br>
            <a:r>
              <a:rPr lang="en-US" b="1" dirty="0"/>
              <a:t>Subject:</a:t>
            </a:r>
            <a:r>
              <a:rPr lang="en-US" dirty="0"/>
              <a:t> RE: HH surgery for 03-04-2015 (Team 5 updated 12162014 list)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Dr. Hoffman,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They moved your </a:t>
            </a:r>
            <a:r>
              <a:rPr lang="en-US" dirty="0" err="1"/>
              <a:t>sialendoscopy</a:t>
            </a:r>
            <a:r>
              <a:rPr lang="en-US" dirty="0"/>
              <a:t> to be the 2</a:t>
            </a:r>
            <a:r>
              <a:rPr lang="en-US" baseline="30000" dirty="0"/>
              <a:t>nd</a:t>
            </a:r>
            <a:r>
              <a:rPr lang="en-US" dirty="0"/>
              <a:t> case in room 28.  I need to know if you need </a:t>
            </a:r>
            <a:endParaRPr lang="en-US" dirty="0" smtClean="0"/>
          </a:p>
          <a:p>
            <a:r>
              <a:rPr lang="en-US" dirty="0" smtClean="0"/>
              <a:t>holmium </a:t>
            </a:r>
            <a:r>
              <a:rPr lang="en-US" dirty="0" err="1"/>
              <a:t>yag</a:t>
            </a:r>
            <a:r>
              <a:rPr lang="en-US" dirty="0"/>
              <a:t> laser for this case as this room does not have the plug in to accommodate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laser.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Thanks,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228600"/>
            <a:ext cx="56388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Pneumatic Lithotripsy for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Sialolithiasis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975"/>
            <a:ext cx="9153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86626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Endoscopic Salivary Stone Fragmentation with Pneumatic  </a:t>
            </a:r>
            <a:r>
              <a:rPr lang="en-US" sz="2000" b="1" dirty="0" smtClean="0"/>
              <a:t>Lithotripsy</a:t>
            </a:r>
          </a:p>
          <a:p>
            <a:r>
              <a:rPr lang="en-US" dirty="0" smtClean="0"/>
              <a:t>	</a:t>
            </a:r>
            <a:r>
              <a:rPr lang="en-US" sz="1600" i="1" dirty="0" smtClean="0"/>
              <a:t>Henry Hoffman, MD, Jack Kolenda MD, Rohan R Walvekar MD</a:t>
            </a:r>
          </a:p>
          <a:p>
            <a:r>
              <a:rPr lang="en-US" sz="2000" b="1" dirty="0" smtClean="0"/>
              <a:t>Feasibility </a:t>
            </a:r>
            <a:r>
              <a:rPr lang="en-US" sz="2000" b="1" dirty="0"/>
              <a:t>of stone Fragmentation with Pneumatic Lithotripsy (</a:t>
            </a:r>
            <a:r>
              <a:rPr lang="en-US" sz="2000" b="1" dirty="0" err="1"/>
              <a:t>Stonebreaker</a:t>
            </a:r>
            <a:r>
              <a:rPr lang="en-US" sz="2000" b="1" baseline="30000" dirty="0" err="1"/>
              <a:t>TM</a:t>
            </a:r>
            <a:r>
              <a:rPr lang="en-US" sz="2000" b="1" dirty="0"/>
              <a:t>) </a:t>
            </a:r>
            <a:endParaRPr lang="en-US" sz="2000" b="1" dirty="0" smtClean="0"/>
          </a:p>
          <a:p>
            <a:r>
              <a:rPr lang="en-US" sz="2000" b="1" dirty="0" smtClean="0"/>
              <a:t>in </a:t>
            </a:r>
            <a:r>
              <a:rPr lang="en-US" sz="2000" b="1" dirty="0"/>
              <a:t>a live porcine model </a:t>
            </a:r>
          </a:p>
          <a:p>
            <a:r>
              <a:rPr lang="en-US" dirty="0" smtClean="0"/>
              <a:t>	</a:t>
            </a:r>
            <a:r>
              <a:rPr lang="en-US" sz="1600" i="1" dirty="0" smtClean="0"/>
              <a:t>Rohan </a:t>
            </a:r>
            <a:r>
              <a:rPr lang="en-US" sz="1600" i="1" dirty="0"/>
              <a:t>R Walvekar, MD*; Jack Kolenda, MD; Henry Hoffman, MD</a:t>
            </a:r>
          </a:p>
        </p:txBody>
      </p:sp>
    </p:spTree>
    <p:extLst>
      <p:ext uri="{BB962C8B-B14F-4D97-AF65-F5344CB8AC3E}">
        <p14:creationId xmlns:p14="http://schemas.microsoft.com/office/powerpoint/2010/main" val="10078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66" y="13854"/>
            <a:ext cx="5072665" cy="6340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709" y="2895600"/>
            <a:ext cx="5199095" cy="5199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-228600"/>
            <a:ext cx="4191000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95" y="3386753"/>
            <a:ext cx="4630706" cy="3473029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flipV="1">
            <a:off x="4876800" y="1676400"/>
            <a:ext cx="1676400" cy="914400"/>
          </a:xfrm>
          <a:prstGeom prst="curvedConnector3">
            <a:avLst>
              <a:gd name="adj1" fmla="val 100206"/>
            </a:avLst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5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22672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i="1" dirty="0" smtClean="0">
                <a:solidFill>
                  <a:srgbClr val="FFFF00"/>
                </a:solidFill>
              </a:rPr>
              <a:t>H Hoffman  ---     Disclosures</a:t>
            </a:r>
            <a:br>
              <a:rPr lang="en-US" sz="2800" i="1" dirty="0" smtClean="0">
                <a:solidFill>
                  <a:srgbClr val="FFFF00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-- Consultant to COOK Medical  -- research in laryngology, surgical management of salivary disorders and </a:t>
            </a:r>
            <a:r>
              <a:rPr lang="en-US" sz="1800" dirty="0" smtClean="0">
                <a:solidFill>
                  <a:schemeClr val="bg1"/>
                </a:solidFill>
              </a:rPr>
              <a:t>		other </a:t>
            </a:r>
            <a:r>
              <a:rPr lang="en-US" sz="1800" dirty="0">
                <a:solidFill>
                  <a:schemeClr val="bg1"/>
                </a:solidFill>
              </a:rPr>
              <a:t>ENT </a:t>
            </a:r>
            <a:r>
              <a:rPr lang="en-US" sz="1800" dirty="0" smtClean="0">
                <a:solidFill>
                  <a:schemeClr val="bg1"/>
                </a:solidFill>
              </a:rPr>
              <a:t>applications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-- The University of Iowa Research Foundation (UIRF)and Dr. Hoffman filed a provisional patent </a:t>
            </a:r>
            <a:r>
              <a:rPr lang="en-US" sz="1800" dirty="0" smtClean="0">
                <a:solidFill>
                  <a:schemeClr val="bg1"/>
                </a:solidFill>
              </a:rPr>
              <a:t>application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		April </a:t>
            </a:r>
            <a:r>
              <a:rPr lang="en-US" sz="1800" dirty="0">
                <a:solidFill>
                  <a:schemeClr val="bg1"/>
                </a:solidFill>
              </a:rPr>
              <a:t>11 2013 “Transilluminating Obturator” </a:t>
            </a:r>
            <a:r>
              <a:rPr lang="en-US" sz="1800" dirty="0" smtClean="0">
                <a:solidFill>
                  <a:schemeClr val="bg1"/>
                </a:solidFill>
              </a:rPr>
              <a:t>UIK-04301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    -- </a:t>
            </a:r>
            <a:r>
              <a:rPr lang="en-US" sz="1800" dirty="0">
                <a:solidFill>
                  <a:schemeClr val="bg1"/>
                </a:solidFill>
              </a:rPr>
              <a:t>The University of Iowa Research Foundation and Dr. Hoffman filed a patent application 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		March </a:t>
            </a:r>
            <a:r>
              <a:rPr lang="en-US" sz="1800" dirty="0">
                <a:solidFill>
                  <a:schemeClr val="bg1"/>
                </a:solidFill>
              </a:rPr>
              <a:t>25 2009 (US Patent) and March 19 2010 (International Patent: </a:t>
            </a:r>
            <a:r>
              <a:rPr lang="en-US" sz="1800" dirty="0" smtClean="0">
                <a:solidFill>
                  <a:schemeClr val="bg1"/>
                </a:solidFill>
              </a:rPr>
              <a:t>			CT/US2010/027995</a:t>
            </a:r>
            <a:r>
              <a:rPr lang="en-US" sz="1800" dirty="0">
                <a:solidFill>
                  <a:schemeClr val="bg1"/>
                </a:solidFill>
              </a:rPr>
              <a:t>) “Arytenoid Repositioning Device</a:t>
            </a:r>
            <a:r>
              <a:rPr lang="en-US" sz="1800" dirty="0" smtClean="0">
                <a:solidFill>
                  <a:schemeClr val="bg1"/>
                </a:solidFill>
              </a:rPr>
              <a:t>”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i="1" dirty="0">
                <a:solidFill>
                  <a:schemeClr val="bg1"/>
                </a:solidFill>
              </a:rPr>
              <a:t>Portions of possible future profits from devices associated with these patents will be disbursed </a:t>
            </a:r>
            <a:r>
              <a:rPr lang="en-US" sz="1800" i="1" dirty="0" smtClean="0">
                <a:solidFill>
                  <a:schemeClr val="bg1"/>
                </a:solidFill>
              </a:rPr>
              <a:t/>
            </a:r>
            <a:br>
              <a:rPr lang="en-US" sz="1800" i="1" dirty="0" smtClean="0">
                <a:solidFill>
                  <a:schemeClr val="bg1"/>
                </a:solidFill>
              </a:rPr>
            </a:br>
            <a:r>
              <a:rPr lang="en-US" sz="1800" i="1" dirty="0" smtClean="0">
                <a:solidFill>
                  <a:schemeClr val="bg1"/>
                </a:solidFill>
              </a:rPr>
              <a:t>through </a:t>
            </a:r>
            <a:r>
              <a:rPr lang="en-US" sz="1800" i="1" dirty="0">
                <a:solidFill>
                  <a:schemeClr val="bg1"/>
                </a:solidFill>
              </a:rPr>
              <a:t>the UIRF with Henry Hoffman listed as one of the recipients</a:t>
            </a:r>
            <a:r>
              <a:rPr lang="en-US" sz="1100" dirty="0">
                <a:solidFill>
                  <a:schemeClr val="bg1"/>
                </a:solidFill>
              </a:rPr>
              <a:t/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i="1" dirty="0" smtClean="0">
                <a:solidFill>
                  <a:schemeClr val="bg1"/>
                </a:solidFill>
              </a:rPr>
              <a:t/>
            </a:r>
            <a:br>
              <a:rPr lang="en-US" sz="1100" i="1" dirty="0" smtClean="0">
                <a:solidFill>
                  <a:schemeClr val="bg1"/>
                </a:solidFill>
              </a:rPr>
            </a:br>
            <a:r>
              <a:rPr lang="en-US" sz="1100" i="1" dirty="0">
                <a:solidFill>
                  <a:schemeClr val="bg1"/>
                </a:solidFill>
              </a:rPr>
              <a:t/>
            </a:r>
            <a:br>
              <a:rPr lang="en-US" sz="1100" i="1" dirty="0">
                <a:solidFill>
                  <a:schemeClr val="bg1"/>
                </a:solidFill>
              </a:rPr>
            </a:b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1968940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Missouri </a:t>
            </a:r>
            <a:r>
              <a:rPr lang="en-US" i="1" dirty="0" err="1" smtClean="0">
                <a:solidFill>
                  <a:schemeClr val="bg1"/>
                </a:solidFill>
              </a:rPr>
              <a:t>Sialendoscopy</a:t>
            </a:r>
            <a:r>
              <a:rPr lang="en-US" i="1" dirty="0" smtClean="0">
                <a:solidFill>
                  <a:schemeClr val="bg1"/>
                </a:solidFill>
              </a:rPr>
              <a:t> Course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Columbia, Missouri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April 16, 2015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Henry Hoffman MD MS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144756"/>
            <a:ext cx="3422467" cy="17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16255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flexible </a:t>
            </a:r>
            <a:r>
              <a:rPr lang="en-US" dirty="0" err="1"/>
              <a:t>nitanal</a:t>
            </a:r>
            <a:r>
              <a:rPr lang="en-US" dirty="0"/>
              <a:t> contact probe adapted to the Stonebreaker™ urologic CO2 gas-driven hand-held pneumatic </a:t>
            </a:r>
            <a:r>
              <a:rPr lang="en-US" dirty="0" err="1"/>
              <a:t>lithotripser</a:t>
            </a:r>
            <a:r>
              <a:rPr lang="en-US" dirty="0"/>
              <a:t> was deployed through a </a:t>
            </a:r>
            <a:r>
              <a:rPr lang="en-US" dirty="0" err="1"/>
              <a:t>sialendoscope</a:t>
            </a:r>
            <a:r>
              <a:rPr lang="en-US" dirty="0"/>
              <a:t>  to disrupt 8 parotid and </a:t>
            </a:r>
            <a:r>
              <a:rPr lang="en-US" dirty="0" err="1"/>
              <a:t>submandbular</a:t>
            </a:r>
            <a:r>
              <a:rPr lang="en-US" dirty="0"/>
              <a:t> stones embedded in separate 3-D printed plastic models of the mouth and submandibular glands.  Simulation included endoscopic removal of small stone fragments by standard basket retrieval supplement by irrigation and suction through a salivary duct introducer system. </a:t>
            </a:r>
          </a:p>
        </p:txBody>
      </p:sp>
    </p:spTree>
    <p:extLst>
      <p:ext uri="{BB962C8B-B14F-4D97-AF65-F5344CB8AC3E}">
        <p14:creationId xmlns:p14="http://schemas.microsoft.com/office/powerpoint/2010/main" val="19795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492"/>
            <a:ext cx="2438400" cy="281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61" y="-38101"/>
            <a:ext cx="28003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5" y="4162893"/>
            <a:ext cx="2500745" cy="273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35" y="-48492"/>
            <a:ext cx="2834871" cy="274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36" y="4156300"/>
            <a:ext cx="31146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4247"/>
            <a:ext cx="2567854" cy="27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23907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4219575"/>
            <a:ext cx="24098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28" y="2671329"/>
            <a:ext cx="3200399" cy="152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urved Connector 2"/>
          <p:cNvCxnSpPr/>
          <p:nvPr/>
        </p:nvCxnSpPr>
        <p:spPr>
          <a:xfrm rot="16200000" flipV="1">
            <a:off x="1291937" y="2339685"/>
            <a:ext cx="1524000" cy="1111829"/>
          </a:xfrm>
          <a:prstGeom prst="curvedConnector3">
            <a:avLst>
              <a:gd name="adj1" fmla="val 100454"/>
            </a:avLst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23533" y="2832699"/>
            <a:ext cx="5920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Use of CO2 cartridge powered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pneumatic lithotripsy to fragment  stone with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central portion removed with basket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918" y="2307506"/>
            <a:ext cx="738439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Correlations were made between stone appearance, volume, and density with 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duration of the procedures and number of pneumatic pulses required </a:t>
            </a:r>
          </a:p>
          <a:p>
            <a:r>
              <a:rPr lang="en-US" sz="1600" dirty="0">
                <a:solidFill>
                  <a:schemeClr val="bg1"/>
                </a:solidFill>
              </a:rPr>
              <a:t>to completely disrupt and remove stone fragments. 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Results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Among the seven stones fragmented sufficiently to permit full endoscopic removal, 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average procedure time (32 minutes) and the average number of </a:t>
            </a:r>
          </a:p>
          <a:p>
            <a:r>
              <a:rPr lang="en-US" sz="1600" dirty="0">
                <a:solidFill>
                  <a:schemeClr val="bg1"/>
                </a:solidFill>
              </a:rPr>
              <a:t>pneumatic pulses (98) correlated with stone density (range 0.4 to 1.5 g/ml) </a:t>
            </a:r>
          </a:p>
          <a:p>
            <a:r>
              <a:rPr lang="en-US" sz="1600" dirty="0">
                <a:solidFill>
                  <a:schemeClr val="bg1"/>
                </a:solidFill>
              </a:rPr>
              <a:t>and stone volume (0.05 to 0.4 ml).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One stone was sufficiently resistant to fragmentation as to prevent successful removal.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Conclusion: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Modification </a:t>
            </a:r>
            <a:r>
              <a:rPr lang="en-US" sz="2000" dirty="0">
                <a:solidFill>
                  <a:srgbClr val="FFFF00"/>
                </a:solidFill>
              </a:rPr>
              <a:t>to the evolving technology of intracorporeal 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pneumatic </a:t>
            </a:r>
            <a:r>
              <a:rPr lang="en-US" sz="2000" dirty="0">
                <a:solidFill>
                  <a:srgbClr val="FFFF00"/>
                </a:solidFill>
              </a:rPr>
              <a:t>management of nephrolithiasis was successfully 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applied </a:t>
            </a:r>
            <a:r>
              <a:rPr lang="en-US" sz="2000" dirty="0">
                <a:solidFill>
                  <a:srgbClr val="FFFF00"/>
                </a:solidFill>
              </a:rPr>
              <a:t>in an ex vivo model to manage sialolithiasis. </a:t>
            </a:r>
            <a:endParaRPr lang="en-US" sz="2000" dirty="0" smtClean="0">
              <a:solidFill>
                <a:srgbClr val="FFFF00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67" y="228600"/>
            <a:ext cx="869212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Endoscopic Salivary Stone Fragmentation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with </a:t>
            </a:r>
            <a:r>
              <a:rPr lang="en-US" sz="3600" b="1" dirty="0">
                <a:solidFill>
                  <a:schemeClr val="bg1"/>
                </a:solidFill>
              </a:rPr>
              <a:t>Pneumatic  </a:t>
            </a:r>
            <a:r>
              <a:rPr lang="en-US" sz="3600" b="1" dirty="0" smtClean="0">
                <a:solidFill>
                  <a:schemeClr val="bg1"/>
                </a:solidFill>
              </a:rPr>
              <a:t>Lithotripsy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Henry Hoffman, MD, Jack Kolenda MD, Rohan R Walvekar MD</a:t>
            </a:r>
          </a:p>
          <a:p>
            <a:r>
              <a:rPr lang="en-US" sz="1400" i="1" dirty="0" smtClean="0"/>
              <a:t>R </a:t>
            </a:r>
            <a:r>
              <a:rPr lang="en-US" sz="1400" i="1" dirty="0"/>
              <a:t>Walvekar MD</a:t>
            </a:r>
          </a:p>
        </p:txBody>
      </p:sp>
    </p:spTree>
    <p:extLst>
      <p:ext uri="{BB962C8B-B14F-4D97-AF65-F5344CB8AC3E}">
        <p14:creationId xmlns:p14="http://schemas.microsoft.com/office/powerpoint/2010/main" val="41836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28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06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6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41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06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04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1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918" y="2307506"/>
            <a:ext cx="888544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	Conclusion: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Modification </a:t>
            </a:r>
            <a:r>
              <a:rPr lang="en-US" sz="2800" dirty="0">
                <a:solidFill>
                  <a:schemeClr val="bg1"/>
                </a:solidFill>
              </a:rPr>
              <a:t>to the evolving technology of intracorporeal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pneumatic </a:t>
            </a:r>
            <a:r>
              <a:rPr lang="en-US" sz="2800" dirty="0">
                <a:solidFill>
                  <a:schemeClr val="bg1"/>
                </a:solidFill>
              </a:rPr>
              <a:t>management of nephrolithiasis was successfully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applied </a:t>
            </a:r>
            <a:r>
              <a:rPr lang="en-US" sz="2800" dirty="0">
                <a:solidFill>
                  <a:schemeClr val="bg1"/>
                </a:solidFill>
              </a:rPr>
              <a:t>in an ex vivo model to manage sialolithiasis. 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		Take Home Message: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We should copy, modify, and apply that which has been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successfully used by Urologists.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67" y="228600"/>
            <a:ext cx="869212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Endoscopic Salivary Stone Fragmentation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with </a:t>
            </a:r>
            <a:r>
              <a:rPr lang="en-US" sz="3600" b="1" dirty="0">
                <a:solidFill>
                  <a:schemeClr val="bg1"/>
                </a:solidFill>
              </a:rPr>
              <a:t>Pneumatic  </a:t>
            </a:r>
            <a:r>
              <a:rPr lang="en-US" sz="3600" b="1" dirty="0" smtClean="0">
                <a:solidFill>
                  <a:schemeClr val="bg1"/>
                </a:solidFill>
              </a:rPr>
              <a:t>Lithotripsy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Henry Hoffman, MD, Jack Kolenda MD, Rohan R Walvekar MD</a:t>
            </a:r>
          </a:p>
          <a:p>
            <a:r>
              <a:rPr lang="en-US" sz="1400" i="1" dirty="0" smtClean="0"/>
              <a:t>R </a:t>
            </a:r>
            <a:r>
              <a:rPr lang="en-US" sz="1400" i="1" dirty="0"/>
              <a:t>Walvekar MD</a:t>
            </a:r>
          </a:p>
        </p:txBody>
      </p:sp>
    </p:spTree>
    <p:extLst>
      <p:ext uri="{BB962C8B-B14F-4D97-AF65-F5344CB8AC3E}">
        <p14:creationId xmlns:p14="http://schemas.microsoft.com/office/powerpoint/2010/main" val="24742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51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04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05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62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42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5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219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Simulation Model</a:t>
            </a:r>
          </a:p>
          <a:p>
            <a:r>
              <a:rPr lang="en-US" dirty="0" smtClean="0"/>
              <a:t>Cadaver Dissection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2573305"/>
            <a:ext cx="4284695" cy="4284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73533"/>
            <a:ext cx="5715001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1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55"/>
            <a:ext cx="7772400" cy="105294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838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Simulation Model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Cadaver Dissection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067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Submandibular duct (Wharton’s duct) cannulation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dilation, </a:t>
            </a:r>
            <a:r>
              <a:rPr lang="en-US" sz="2800" dirty="0" err="1" smtClean="0">
                <a:solidFill>
                  <a:srgbClr val="FFFF00"/>
                </a:solidFill>
              </a:rPr>
              <a:t>sialendoscopy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Identify duct through floor of mouth incision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	</a:t>
            </a:r>
            <a:r>
              <a:rPr lang="en-US" sz="2800" dirty="0" err="1" smtClean="0">
                <a:solidFill>
                  <a:srgbClr val="FFFF00"/>
                </a:solidFill>
              </a:rPr>
              <a:t>sialendoscopy</a:t>
            </a:r>
            <a:r>
              <a:rPr lang="en-US" sz="2800" dirty="0" smtClean="0">
                <a:solidFill>
                  <a:srgbClr val="FFFF00"/>
                </a:solidFill>
              </a:rPr>
              <a:t> through FOM duct incision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Identify lingual nerve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Remove sublingual gland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Dissect duct to hilum</a:t>
            </a:r>
          </a:p>
          <a:p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* extra points: identify submandibular ganglion</a:t>
            </a:r>
          </a:p>
          <a:p>
            <a:r>
              <a:rPr lang="en-US" sz="1600" dirty="0">
                <a:solidFill>
                  <a:schemeClr val="bg1"/>
                </a:solidFill>
                <a:hlinkClick r:id="" action="ppaction://hlinkfile" tooltip="The Annals of otology, rhinology, and laryngology."/>
              </a:rPr>
              <a:t>Ann </a:t>
            </a:r>
            <a:r>
              <a:rPr lang="en-US" sz="1600" dirty="0" err="1">
                <a:solidFill>
                  <a:schemeClr val="bg1"/>
                </a:solidFill>
                <a:hlinkClick r:id="" action="ppaction://hlinkfile" tooltip="The Annals of otology, rhinology, and laryngology."/>
              </a:rPr>
              <a:t>Otol</a:t>
            </a:r>
            <a:r>
              <a:rPr lang="en-US" sz="1600" dirty="0">
                <a:solidFill>
                  <a:schemeClr val="bg1"/>
                </a:solidFill>
                <a:hlinkClick r:id="" action="ppaction://hlinkfile" tooltip="The Annals of otology, rhinology, and laryngology."/>
              </a:rPr>
              <a:t> </a:t>
            </a:r>
            <a:r>
              <a:rPr lang="en-US" sz="1600" dirty="0" err="1">
                <a:solidFill>
                  <a:schemeClr val="bg1"/>
                </a:solidFill>
                <a:hlinkClick r:id="" action="ppaction://hlinkfile" tooltip="The Annals of otology, rhinology, and laryngology."/>
              </a:rPr>
              <a:t>Rhinol</a:t>
            </a:r>
            <a:r>
              <a:rPr lang="en-US" sz="1600" dirty="0">
                <a:solidFill>
                  <a:schemeClr val="bg1"/>
                </a:solidFill>
                <a:hlinkClick r:id="" action="ppaction://hlinkfile" tooltip="The Annals of otology, rhinology, and laryngology."/>
              </a:rPr>
              <a:t> </a:t>
            </a:r>
            <a:r>
              <a:rPr lang="en-US" sz="1600" dirty="0" err="1">
                <a:solidFill>
                  <a:schemeClr val="bg1"/>
                </a:solidFill>
                <a:hlinkClick r:id="" action="ppaction://hlinkfile" tooltip="The Annals of otology, rhinology, and laryngology."/>
              </a:rPr>
              <a:t>Laryngol</a:t>
            </a:r>
            <a:r>
              <a:rPr lang="en-US" sz="1600" dirty="0">
                <a:solidFill>
                  <a:schemeClr val="bg1"/>
                </a:solidFill>
                <a:hlinkClick r:id="" action="ppaction://hlinkfile" tooltip="The Annals of otology, rhinology, and laryngology."/>
              </a:rPr>
              <a:t>.</a:t>
            </a:r>
            <a:r>
              <a:rPr lang="en-US" sz="1600" dirty="0">
                <a:solidFill>
                  <a:schemeClr val="bg1"/>
                </a:solidFill>
              </a:rPr>
              <a:t> 2015 May;124(5):341-4. </a:t>
            </a:r>
            <a:r>
              <a:rPr lang="en-US" sz="1600" dirty="0" err="1">
                <a:solidFill>
                  <a:schemeClr val="bg1"/>
                </a:solidFill>
              </a:rPr>
              <a:t>doi</a:t>
            </a:r>
            <a:r>
              <a:rPr lang="en-US" sz="1600" dirty="0">
                <a:solidFill>
                  <a:schemeClr val="bg1"/>
                </a:solidFill>
              </a:rPr>
              <a:t>: 10.1177/0003489414557019. </a:t>
            </a:r>
            <a:r>
              <a:rPr lang="en-US" sz="1600" dirty="0" err="1">
                <a:solidFill>
                  <a:schemeClr val="bg1"/>
                </a:solidFill>
              </a:rPr>
              <a:t>Epub</a:t>
            </a:r>
            <a:r>
              <a:rPr lang="en-US" sz="1600" dirty="0">
                <a:solidFill>
                  <a:schemeClr val="bg1"/>
                </a:solidFill>
              </a:rPr>
              <a:t> 2014 Nov 25.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Transoral submandibular ganglion neurectomy: an anatomical feasibility study.</a:t>
            </a:r>
          </a:p>
          <a:p>
            <a:r>
              <a:rPr lang="en-US" sz="1600" dirty="0">
                <a:solidFill>
                  <a:schemeClr val="bg1"/>
                </a:solidFill>
                <a:hlinkClick r:id="rId2" action="ppaction://hlinkfile"/>
              </a:rPr>
              <a:t>Spock T</a:t>
            </a:r>
            <a:r>
              <a:rPr lang="en-US" sz="1600" baseline="30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>
                <a:solidFill>
                  <a:schemeClr val="bg1"/>
                </a:solidFill>
                <a:hlinkClick r:id="rId3" action="ppaction://hlinkfile"/>
              </a:rPr>
              <a:t>Hoffman HT</a:t>
            </a:r>
            <a:r>
              <a:rPr lang="en-US" sz="1600" baseline="30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>
                <a:solidFill>
                  <a:schemeClr val="bg1"/>
                </a:solidFill>
                <a:hlinkClick r:id="rId4" action="ppaction://hlinkfile"/>
              </a:rPr>
              <a:t>Joshi AS</a:t>
            </a:r>
            <a:r>
              <a:rPr lang="en-US" sz="1600" baseline="30000" dirty="0">
                <a:solidFill>
                  <a:schemeClr val="bg1"/>
                </a:solidFill>
              </a:rPr>
              <a:t>3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9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99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7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0004"/>
            <a:ext cx="9144000" cy="453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7709" y="0"/>
            <a:ext cx="81467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“Today </a:t>
            </a:r>
            <a:r>
              <a:rPr lang="en-US" sz="2000" dirty="0"/>
              <a:t>it is hard to believe, but in early- and mid-Victorian </a:t>
            </a:r>
            <a:r>
              <a:rPr lang="en-US" sz="2000" dirty="0" smtClean="0"/>
              <a:t>Britain</a:t>
            </a:r>
          </a:p>
          <a:p>
            <a:r>
              <a:rPr lang="en-US" sz="2000" dirty="0" smtClean="0"/>
              <a:t>it </a:t>
            </a:r>
            <a:r>
              <a:rPr lang="en-US" sz="2000" dirty="0"/>
              <a:t>was possible to walk into a chemist's shop and buy without prescription </a:t>
            </a:r>
            <a:endParaRPr lang="en-US" sz="2000" dirty="0" smtClean="0"/>
          </a:p>
          <a:p>
            <a:r>
              <a:rPr lang="en-US" sz="2000" dirty="0" smtClean="0"/>
              <a:t>laudanum</a:t>
            </a:r>
            <a:r>
              <a:rPr lang="en-US" sz="2000" dirty="0"/>
              <a:t>, cocaine, and even arsenic. </a:t>
            </a:r>
            <a:r>
              <a:rPr lang="en-US" sz="2000" dirty="0" smtClean="0"/>
              <a:t>Opium </a:t>
            </a:r>
            <a:r>
              <a:rPr lang="en-US" sz="2000" dirty="0"/>
              <a:t>preparations were also sold </a:t>
            </a:r>
            <a:endParaRPr lang="en-US" sz="2000" dirty="0" smtClean="0"/>
          </a:p>
          <a:p>
            <a:r>
              <a:rPr lang="en-US" sz="2000" dirty="0" smtClean="0"/>
              <a:t>freely </a:t>
            </a:r>
            <a:r>
              <a:rPr lang="en-US" sz="2000" dirty="0"/>
              <a:t>in towns on market halls and in the countryside by travelling hawkers</a:t>
            </a:r>
            <a:r>
              <a:rPr lang="en-US" sz="2000" dirty="0" smtClean="0"/>
              <a:t>. </a:t>
            </a:r>
            <a:endParaRPr lang="en-US" sz="2000" dirty="0"/>
          </a:p>
          <a:p>
            <a:r>
              <a:rPr lang="en-US" sz="2000" dirty="0"/>
              <a:t>Victorian Drug </a:t>
            </a:r>
            <a:r>
              <a:rPr lang="en-US" sz="2000" dirty="0" smtClean="0"/>
              <a:t>Use”  </a:t>
            </a:r>
            <a:r>
              <a:rPr lang="en-US" sz="1200" dirty="0"/>
              <a:t>http://www.victorianweb.org/victorian/science/addiction/addiction2.html</a:t>
            </a:r>
          </a:p>
        </p:txBody>
      </p:sp>
    </p:spTree>
    <p:extLst>
      <p:ext uri="{BB962C8B-B14F-4D97-AF65-F5344CB8AC3E}">
        <p14:creationId xmlns:p14="http://schemas.microsoft.com/office/powerpoint/2010/main" val="28374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572"/>
            <a:ext cx="9143999" cy="527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6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9134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6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34849"/>
            <a:ext cx="9144000" cy="533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1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Incidence/Prevalence of Stones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79412" y="1143000"/>
            <a:ext cx="4040188" cy="639762"/>
          </a:xfrm>
        </p:spPr>
        <p:txBody>
          <a:bodyPr/>
          <a:lstStyle/>
          <a:p>
            <a:r>
              <a:rPr lang="en-US" dirty="0" smtClean="0"/>
              <a:t>Nephrolithiasis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072169"/>
              </p:ext>
            </p:extLst>
          </p:nvPr>
        </p:nvGraphicFramePr>
        <p:xfrm>
          <a:off x="381000" y="1752600"/>
          <a:ext cx="3810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11.7% </a:t>
                      </a:r>
                      <a:r>
                        <a:rPr lang="en-US" baseline="0" dirty="0" smtClean="0"/>
                        <a:t> prevalence by age 70 (a)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10% lifetime risk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 U.S. ( and increasing) (b)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Est. annual</a:t>
                      </a:r>
                      <a:r>
                        <a:rPr lang="en-US" baseline="0" dirty="0" smtClean="0"/>
                        <a:t> cost of 5.3 billion in US (c)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Lifetime risk 13%</a:t>
                      </a:r>
                      <a:r>
                        <a:rPr lang="en-US" baseline="0" dirty="0" smtClean="0"/>
                        <a:t>(male) 7%(female) (d)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/>
          <a:lstStyle/>
          <a:p>
            <a:r>
              <a:rPr lang="en-US" dirty="0" smtClean="0"/>
              <a:t>Sialolithiasis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23855366"/>
              </p:ext>
            </p:extLst>
          </p:nvPr>
        </p:nvGraphicFramePr>
        <p:xfrm>
          <a:off x="4624243" y="1752600"/>
          <a:ext cx="4498975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89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per 10-20,000 population per year (1)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per 15-30,000</a:t>
                      </a:r>
                      <a:r>
                        <a:rPr lang="en-US" baseline="0" dirty="0" smtClean="0"/>
                        <a:t> population per year 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per 300,000</a:t>
                      </a:r>
                      <a:r>
                        <a:rPr lang="en-US" baseline="0" dirty="0" smtClean="0"/>
                        <a:t> population per year (3)</a:t>
                      </a:r>
                    </a:p>
                    <a:p>
                      <a:r>
                        <a:rPr lang="en-US" dirty="0" smtClean="0"/>
                        <a:t>1.2% Prevalence</a:t>
                      </a:r>
                      <a:r>
                        <a:rPr lang="en-US" baseline="0" dirty="0" smtClean="0"/>
                        <a:t> in postmortem study</a:t>
                      </a:r>
                    </a:p>
                    <a:p>
                      <a:r>
                        <a:rPr lang="en-US" baseline="0" dirty="0" smtClean="0"/>
                        <a:t>     (0.45% symptomatic prevalence) (4)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lifetime</a:t>
                      </a:r>
                      <a:r>
                        <a:rPr lang="en-US" baseline="0" dirty="0" smtClean="0"/>
                        <a:t> risk of 1-2%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0.1 to 1.0%</a:t>
                      </a:r>
                      <a:r>
                        <a:rPr lang="en-US" baseline="0" dirty="0" smtClean="0"/>
                        <a:t> of adult population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19600" y="4267200"/>
            <a:ext cx="4724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1400" dirty="0" smtClean="0"/>
              <a:t>Marchal </a:t>
            </a:r>
            <a:r>
              <a:rPr lang="en-US" sz="1400" dirty="0"/>
              <a:t>F, </a:t>
            </a:r>
            <a:r>
              <a:rPr lang="en-US" sz="1400" dirty="0" err="1"/>
              <a:t>Dulguerov</a:t>
            </a:r>
            <a:r>
              <a:rPr lang="en-US" sz="1400" dirty="0"/>
              <a:t> P. Sialolithiasis management: the state of the </a:t>
            </a:r>
            <a:r>
              <a:rPr lang="en-US" sz="1400" dirty="0" err="1" smtClean="0"/>
              <a:t>art.Arch</a:t>
            </a:r>
            <a:r>
              <a:rPr lang="en-US" sz="1400" dirty="0" smtClean="0"/>
              <a:t> </a:t>
            </a:r>
            <a:r>
              <a:rPr lang="en-US" sz="1400" dirty="0" err="1"/>
              <a:t>Otolaryngol</a:t>
            </a:r>
            <a:r>
              <a:rPr lang="en-US" sz="1400" dirty="0"/>
              <a:t> Head Neck </a:t>
            </a:r>
            <a:r>
              <a:rPr lang="en-US" sz="1400" dirty="0" err="1"/>
              <a:t>Surg</a:t>
            </a:r>
            <a:r>
              <a:rPr lang="en-US" sz="1400" dirty="0"/>
              <a:t> 2003;129: 951–956</a:t>
            </a:r>
            <a:r>
              <a:rPr lang="en-US" sz="1400" dirty="0" smtClean="0"/>
              <a:t>.</a:t>
            </a:r>
          </a:p>
          <a:p>
            <a:pPr marL="342900" indent="-342900">
              <a:buAutoNum type="arabicParenBoth"/>
            </a:pPr>
            <a:r>
              <a:rPr lang="en-US" sz="1400" dirty="0" err="1" smtClean="0"/>
              <a:t>Escudier</a:t>
            </a:r>
            <a:r>
              <a:rPr lang="en-US" sz="1400" dirty="0" smtClean="0"/>
              <a:t> MP, </a:t>
            </a:r>
            <a:r>
              <a:rPr lang="en-US" sz="1400" dirty="0" err="1" smtClean="0"/>
              <a:t>McGurkM:Symptomatic</a:t>
            </a:r>
            <a:r>
              <a:rPr lang="en-US" sz="1400" dirty="0" smtClean="0"/>
              <a:t> sialoadenitis and sialolithiasis in the English population: an estimate of the cost of hospital treatment. Br Dent J 1999;186:463-466</a:t>
            </a:r>
          </a:p>
          <a:p>
            <a:pPr marL="342900" indent="-342900">
              <a:buAutoNum type="arabicParenBoth"/>
            </a:pPr>
            <a:r>
              <a:rPr lang="en-US" sz="1400" dirty="0" smtClean="0"/>
              <a:t>Rauch from Rice DH&gt; chronic inflammatory disorders of the salivary glands. </a:t>
            </a:r>
            <a:r>
              <a:rPr lang="en-US" sz="1400" dirty="0" err="1" smtClean="0"/>
              <a:t>Otolaryngol</a:t>
            </a:r>
            <a:r>
              <a:rPr lang="en-US" sz="1400" dirty="0" smtClean="0"/>
              <a:t> </a:t>
            </a:r>
            <a:r>
              <a:rPr lang="en-US" sz="1400" dirty="0" err="1" smtClean="0"/>
              <a:t>Clin</a:t>
            </a:r>
            <a:r>
              <a:rPr lang="en-US" sz="1400" dirty="0" smtClean="0"/>
              <a:t> North Am. 1999;32:813-818</a:t>
            </a:r>
          </a:p>
          <a:p>
            <a:pPr marL="342900" indent="-342900">
              <a:buAutoNum type="arabicParenBoth"/>
            </a:pPr>
            <a:r>
              <a:rPr lang="en-US" sz="1400" dirty="0" err="1" smtClean="0"/>
              <a:t>McGurk</a:t>
            </a:r>
            <a:r>
              <a:rPr lang="en-US" sz="1400" dirty="0" smtClean="0"/>
              <a:t> M, </a:t>
            </a:r>
            <a:r>
              <a:rPr lang="en-US" sz="1400" dirty="0" err="1" smtClean="0"/>
              <a:t>Escudier</a:t>
            </a:r>
            <a:r>
              <a:rPr lang="en-US" sz="1400" dirty="0" smtClean="0"/>
              <a:t> MP, Brown JE. Modern management of salivary calculi. Br. J. Surg. 2005;92:107-112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44767" y="3962400"/>
            <a:ext cx="407483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(a) Brenner and Rector’s the Kidney Ch 39</a:t>
            </a:r>
          </a:p>
          <a:p>
            <a:r>
              <a:rPr lang="en-US" sz="1400" dirty="0" smtClean="0"/>
              <a:t>(b) </a:t>
            </a:r>
            <a:r>
              <a:rPr lang="en-US" sz="1400" dirty="0" err="1" smtClean="0"/>
              <a:t>Stamatelou</a:t>
            </a:r>
            <a:r>
              <a:rPr lang="en-US" sz="1400" dirty="0" smtClean="0"/>
              <a:t> </a:t>
            </a:r>
            <a:r>
              <a:rPr lang="en-US" sz="1400" dirty="0"/>
              <a:t>KK, Francis ME, Jones CA et al: Time</a:t>
            </a:r>
          </a:p>
          <a:p>
            <a:r>
              <a:rPr lang="en-US" sz="1400" dirty="0"/>
              <a:t>trends in reported prevalence of kidney stones in</a:t>
            </a:r>
          </a:p>
          <a:p>
            <a:r>
              <a:rPr lang="en-US" sz="1400" dirty="0"/>
              <a:t>the United States: 1976–1994. Kidney </a:t>
            </a:r>
            <a:r>
              <a:rPr lang="en-US" sz="1400" dirty="0" err="1"/>
              <a:t>Int</a:t>
            </a:r>
            <a:r>
              <a:rPr lang="en-US" sz="1400" dirty="0"/>
              <a:t> 2003;</a:t>
            </a:r>
          </a:p>
          <a:p>
            <a:r>
              <a:rPr lang="en-US" sz="1400" dirty="0" smtClean="0"/>
              <a:t>63:1817</a:t>
            </a:r>
          </a:p>
          <a:p>
            <a:r>
              <a:rPr lang="en-US" sz="1400" dirty="0" smtClean="0"/>
              <a:t>(c) </a:t>
            </a:r>
            <a:r>
              <a:rPr lang="en-US" sz="1400" dirty="0" err="1" smtClean="0"/>
              <a:t>Saigal</a:t>
            </a:r>
            <a:r>
              <a:rPr lang="en-US" sz="1400" dirty="0" smtClean="0"/>
              <a:t> CS et al Urologic Disease in America Project:</a:t>
            </a:r>
          </a:p>
          <a:p>
            <a:r>
              <a:rPr lang="en-US" sz="1400" dirty="0" smtClean="0"/>
              <a:t> Direct and indirect costs of nephrolithiasis …</a:t>
            </a:r>
          </a:p>
          <a:p>
            <a:r>
              <a:rPr lang="en-US" sz="1400" dirty="0" smtClean="0"/>
              <a:t>Kidney </a:t>
            </a:r>
            <a:r>
              <a:rPr lang="en-US" sz="1400" dirty="0" err="1" smtClean="0"/>
              <a:t>Int</a:t>
            </a:r>
            <a:r>
              <a:rPr lang="en-US" sz="1400" dirty="0" smtClean="0"/>
              <a:t> 2005;68:pp1808-1814</a:t>
            </a:r>
          </a:p>
          <a:p>
            <a:r>
              <a:rPr lang="en-US" sz="1400" dirty="0" smtClean="0"/>
              <a:t>d. Preminger GM, Tiselius HG, </a:t>
            </a:r>
            <a:r>
              <a:rPr lang="en-US" sz="1400" dirty="0" err="1" smtClean="0"/>
              <a:t>Assimos</a:t>
            </a:r>
            <a:r>
              <a:rPr lang="en-US" sz="1400" dirty="0" smtClean="0"/>
              <a:t> DG, et al. </a:t>
            </a:r>
          </a:p>
          <a:p>
            <a:r>
              <a:rPr lang="en-US" sz="1400" dirty="0" smtClean="0"/>
              <a:t>Guideline for the management of ureteral calculi. </a:t>
            </a:r>
          </a:p>
          <a:p>
            <a:r>
              <a:rPr lang="en-US" sz="1400" dirty="0" smtClean="0"/>
              <a:t>J </a:t>
            </a:r>
            <a:r>
              <a:rPr lang="en-US" sz="1400" dirty="0" err="1" smtClean="0"/>
              <a:t>Urol</a:t>
            </a:r>
            <a:r>
              <a:rPr lang="en-US" sz="1400" dirty="0" smtClean="0"/>
              <a:t> 2007 2007:187:2418-34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03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1380</Words>
  <Application>Microsoft Office PowerPoint</Application>
  <PresentationFormat>On-screen Show (4:3)</PresentationFormat>
  <Paragraphs>295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Salivary Stones and Lab Prep (for sialendoscopy)</vt:lpstr>
      <vt:lpstr>H Hoffman  ---     Disclosures -- Consultant to COOK Medical  -- research in laryngology, surgical management of salivary disorders and   other ENT applications      -- The University of Iowa Research Foundation (UIRF)and Dr. Hoffman filed a provisional patent application    April 11 2013 “Transilluminating Obturator” UIK-04301     -- The University of Iowa Research Foundation and Dr. Hoffman filed a patent application    March 25 2009 (US Patent) and March 19 2010 (International Patent:    CT/US2010/027995) “Arytenoid Repositioning Device”  Portions of possible future profits from devices associated with these patents will be disbursed  through the UIRF with Henry Hoffman listed as one of the recipients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Incidence/Prevalence of Stones</vt:lpstr>
      <vt:lpstr>PowerPoint Presentation</vt:lpstr>
      <vt:lpstr>PowerPoint Presentation</vt:lpstr>
      <vt:lpstr>Definitions</vt:lpstr>
      <vt:lpstr>Extracorporeal shock wave lithotripsy: high energy shock waves are passed through the body and to fragment kidney stones – ideally to a small size  permitting them to pass from the body along with the urine. Can be administered in tub of water or with the patient lying on a soft cushion through which the waves pass. ~ 1-2 thousand shock waves are used for a treatment that takes 45-60 minutes. </vt:lpstr>
      <vt:lpstr>PowerPoint Presentation</vt:lpstr>
      <vt:lpstr>Pneumatic Lithotripsy vs Laser Lithotripsy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</vt:lpstr>
      <vt:lpstr>Lab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Hoffman, Henry</dc:creator>
  <cp:lastModifiedBy>Hoffman, Henry</cp:lastModifiedBy>
  <cp:revision>49</cp:revision>
  <dcterms:created xsi:type="dcterms:W3CDTF">2014-07-02T22:06:29Z</dcterms:created>
  <dcterms:modified xsi:type="dcterms:W3CDTF">2017-05-20T14:57:00Z</dcterms:modified>
</cp:coreProperties>
</file>